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1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4"/>
  </p:notesMasterIdLst>
  <p:sldIdLst>
    <p:sldId id="256" r:id="rId3"/>
    <p:sldId id="299" r:id="rId5"/>
    <p:sldId id="257" r:id="rId6"/>
    <p:sldId id="258" r:id="rId7"/>
    <p:sldId id="260" r:id="rId8"/>
    <p:sldId id="265" r:id="rId9"/>
    <p:sldId id="267" r:id="rId10"/>
    <p:sldId id="283" r:id="rId11"/>
    <p:sldId id="270" r:id="rId12"/>
    <p:sldId id="272" r:id="rId13"/>
    <p:sldId id="282" r:id="rId14"/>
    <p:sldId id="275" r:id="rId15"/>
    <p:sldId id="276" r:id="rId16"/>
    <p:sldId id="285" r:id="rId17"/>
    <p:sldId id="284" r:id="rId18"/>
    <p:sldId id="286" r:id="rId19"/>
    <p:sldId id="277" r:id="rId20"/>
    <p:sldId id="287" r:id="rId21"/>
    <p:sldId id="288" r:id="rId22"/>
    <p:sldId id="289" r:id="rId23"/>
    <p:sldId id="290" r:id="rId24"/>
    <p:sldId id="281" r:id="rId25"/>
  </p:sldIdLst>
  <p:sldSz cx="12192000" cy="6858000"/>
  <p:notesSz cx="6858000" cy="9144000"/>
  <p:embeddedFontLst>
    <p:embeddedFont>
      <p:font typeface="新蒂文征明简繁" panose="03000600000000000000" charset="-122"/>
      <p:regular r:id="rId29"/>
    </p:embeddedFont>
    <p:embeddedFont>
      <p:font typeface="汉仪南宫体简" panose="02010609000101010101" charset="-122"/>
      <p:regular r:id="rId30"/>
    </p:embeddedFont>
    <p:embeddedFont>
      <p:font typeface="黑体" panose="02010609060101010101" pitchFamily="49" charset="-122"/>
      <p:regular r:id="rId31"/>
    </p:embeddedFont>
    <p:embeddedFont>
      <p:font typeface="仿宋" panose="02010609060101010101" charset="-122"/>
      <p:regular r:id="rId32"/>
    </p:embeddedFont>
    <p:embeddedFont>
      <p:font typeface="华文新魏" panose="02010800040101010101" pitchFamily="2" charset="-122"/>
      <p:regular r:id="rId33"/>
    </p:embeddedFont>
    <p:embeddedFont>
      <p:font typeface="Calibri Light" panose="020F0302020204030204" charset="0"/>
      <p:regular r:id="rId34"/>
      <p:italic r:id="rId35"/>
    </p:embeddedFont>
    <p:embeddedFont>
      <p:font typeface="Calibri" panose="020F0502020204030204" charset="0"/>
      <p:regular r:id="rId36"/>
      <p:bold r:id="rId37"/>
      <p:italic r:id="rId38"/>
      <p:boldItalic r:id="rId39"/>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75D51"/>
    <a:srgbClr val="FBB3AD"/>
    <a:srgbClr val="B7CB90"/>
    <a:srgbClr val="F98C83"/>
    <a:srgbClr val="F9E2DE"/>
    <a:srgbClr val="C7E6FF"/>
    <a:srgbClr val="003366"/>
    <a:srgbClr val="D5CBB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16" autoAdjust="0"/>
    <p:restoredTop sz="93470" autoAdjust="0"/>
  </p:normalViewPr>
  <p:slideViewPr>
    <p:cSldViewPr snapToGrid="0">
      <p:cViewPr varScale="1">
        <p:scale>
          <a:sx n="93" d="100"/>
          <a:sy n="93" d="100"/>
        </p:scale>
        <p:origin x="69" y="14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9" Type="http://schemas.openxmlformats.org/officeDocument/2006/relationships/font" Target="fonts/font11.fntdata"/><Relationship Id="rId38" Type="http://schemas.openxmlformats.org/officeDocument/2006/relationships/font" Target="fonts/font10.fntdata"/><Relationship Id="rId37" Type="http://schemas.openxmlformats.org/officeDocument/2006/relationships/font" Target="fonts/font9.fntdata"/><Relationship Id="rId36" Type="http://schemas.openxmlformats.org/officeDocument/2006/relationships/font" Target="fonts/font8.fntdata"/><Relationship Id="rId35" Type="http://schemas.openxmlformats.org/officeDocument/2006/relationships/font" Target="fonts/font7.fntdata"/><Relationship Id="rId34" Type="http://schemas.openxmlformats.org/officeDocument/2006/relationships/font" Target="fonts/font6.fntdata"/><Relationship Id="rId33" Type="http://schemas.openxmlformats.org/officeDocument/2006/relationships/font" Target="fonts/font5.fntdata"/><Relationship Id="rId32" Type="http://schemas.openxmlformats.org/officeDocument/2006/relationships/font" Target="fonts/font4.fntdata"/><Relationship Id="rId31" Type="http://schemas.openxmlformats.org/officeDocument/2006/relationships/font" Target="fonts/font3.fntdata"/><Relationship Id="rId30" Type="http://schemas.openxmlformats.org/officeDocument/2006/relationships/font" Target="fonts/font2.fntdata"/><Relationship Id="rId3" Type="http://schemas.openxmlformats.org/officeDocument/2006/relationships/slide" Target="slides/slide1.xml"/><Relationship Id="rId29" Type="http://schemas.openxmlformats.org/officeDocument/2006/relationships/font" Target="fonts/font1.fntdata"/><Relationship Id="rId28" Type="http://schemas.openxmlformats.org/officeDocument/2006/relationships/tableStyles" Target="tableStyles.xml"/><Relationship Id="rId27" Type="http://schemas.openxmlformats.org/officeDocument/2006/relationships/viewProps" Target="viewProps.xml"/><Relationship Id="rId26" Type="http://schemas.openxmlformats.org/officeDocument/2006/relationships/presProps" Target="presProps.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亮亮图文旗舰店</a:t>
            </a:r>
            <a:r>
              <a:rPr lang="en-US" altLang="zh-CN" dirty="0"/>
              <a:t>https://liangliangtuwen.tmall.com</a:t>
            </a:r>
            <a:endParaRPr lang="en-US" altLang="zh-CN"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从源头上说，佛教是两汉之际传入我国的一种外来宗教。此后，佛教依附于黄老、玄学发展。佛教初传中土时，将佛比附为儒家的圣人和道家的神仙，曾一度被翻译为“天中天”,以彰显佛陀至高无上的地位。五胡十六国时期，战乱纷争、狼烟四起，北方地区开窟造像之风大盛于世。敦煌石窟即诞生于这一时期。目前敦煌现存最早的是北凉时期洞窟。北魏建国之前，我国已经形成了几个重要的佛经译经中心，对佛教在中国的传播发展起到了重要的推动作用。石窟造像与佛经的出现为经变画的诞生奠定了现实基础。</a:t>
            </a:r>
            <a:endParaRPr lang="zh-CN" altLang="en-US"/>
          </a:p>
          <a:p>
            <a:endParaRPr lang="zh-CN" altLang="en-US"/>
          </a:p>
          <a:p>
            <a:r>
              <a:rPr lang="zh-CN" altLang="en-US"/>
              <a:t>　　因此，早期的莫高窟经变画中内蕴着佛学与儒学、黄老之学的生硬杂糅，虽然在风格上受到汉朝文化与古印度文化的共同影响，但是却“以经说及传闻为本，为中国特创之式”6,“东晋之末，华严，法华，维摩，阿弥陀等经，多已译成汉文。故其造像之样式，不专事模仿，而附会于印度者也。”7</a:t>
            </a:r>
            <a:endParaRPr lang="zh-CN" altLang="en-US"/>
          </a:p>
          <a:p>
            <a:endParaRPr lang="zh-CN" altLang="en-US"/>
          </a:p>
          <a:p>
            <a:r>
              <a:rPr lang="zh-CN" altLang="en-US"/>
              <a:t>　　此外，魏晋时期，由于国家四分五裂，社会战乱不断、动荡不安，统治者为了维护统治的需要，将佛教用作“权力中心”教化、统治民众的工具。“权力中心”以佛陀至尊的地位来巩固、强化其统治地位。因此，北魏以前的莫高窟经变画在结构上，最为突出的特点便是释尊多处于构图的中心位置，以中心构图的样式为主，除了彰显佛祖之尊和帝王之心外，亦将世间的战争与杀戮投射于佛国世界。帝王皈依于佛，民众则在皈依于佛中臣服于统治者的统治，麻醉着自己的内心。佛像成为了统治者的化身，向众生宣告着统治者的威严。</a:t>
            </a:r>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盛唐时期至晚唐，由于大乘佛教的鼎盛，信仰心理世俗化特征显著。佛教艺术创作极大地推动了佛教文化的大众传播，此时的经变画内容更加趋近于日常美好而富足的理想生活。当时的日常生活场景和人们的心灵状态都被融入了经变画的创作和创新之中。莫高窟经变画因佛教的兴盛和译经的增加而种类增多，现实生活的安定与丰裕日渐掩盖了佛、菩萨等众神的神秘光环。人(供养人)的比例几乎等于甚至大于神(佛、菩萨等)的比例，折射出当时人们的精神自信。</a:t>
            </a:r>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a:t>亮亮图文旗舰店</a:t>
            </a:r>
            <a:r>
              <a:rPr lang="en-US" altLang="zh-CN" dirty="0"/>
              <a:t>https://liangliangtuwen.tmall.com</a:t>
            </a:r>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png"/><Relationship Id="rId1" Type="http://schemas.openxmlformats.org/officeDocument/2006/relationships/image" Target="../media/image5.png"/></Relationships>
</file>

<file path=ppt/slides/_rels/slide1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image" Target="../media/image5.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1.png"/><Relationship Id="rId1" Type="http://schemas.openxmlformats.org/officeDocument/2006/relationships/image" Target="../media/image5.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2.png"/><Relationship Id="rId1" Type="http://schemas.openxmlformats.org/officeDocument/2006/relationships/image" Target="../media/image5.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3.png"/><Relationship Id="rId1" Type="http://schemas.openxmlformats.org/officeDocument/2006/relationships/image" Target="../media/image5.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4.png"/><Relationship Id="rId1" Type="http://schemas.openxmlformats.org/officeDocument/2006/relationships/image" Target="../media/image5.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5.png"/><Relationship Id="rId1" Type="http://schemas.openxmlformats.org/officeDocument/2006/relationships/image" Target="../media/image5.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6.png"/><Relationship Id="rId1"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22.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1.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png"/><Relationship Id="rId1" Type="http://schemas.openxmlformats.org/officeDocument/2006/relationships/image" Target="../media/image5.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png"/><Relationship Id="rId1"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png"/><Relationship Id="rId1" Type="http://schemas.openxmlformats.org/officeDocument/2006/relationships/image" Target="../media/image5.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58000">
              <a:schemeClr val="accent1">
                <a:lumMod val="5000"/>
                <a:lumOff val="95000"/>
              </a:schemeClr>
            </a:gs>
            <a:gs pos="100000">
              <a:srgbClr val="F9E2DE"/>
            </a:gs>
          </a:gsLst>
          <a:lin ang="13500000" scaled="0"/>
        </a:gradFill>
        <a:effectLst/>
      </p:bgPr>
    </p:bg>
    <p:spTree>
      <p:nvGrpSpPr>
        <p:cNvPr id="1" name=""/>
        <p:cNvGrpSpPr/>
        <p:nvPr/>
      </p:nvGrpSpPr>
      <p:grpSpPr>
        <a:xfrm>
          <a:off x="0" y="0"/>
          <a:ext cx="0" cy="0"/>
          <a:chOff x="0" y="0"/>
          <a:chExt cx="0" cy="0"/>
        </a:xfrm>
      </p:grpSpPr>
      <p:grpSp>
        <p:nvGrpSpPr>
          <p:cNvPr id="9" name="组合 8"/>
          <p:cNvGrpSpPr/>
          <p:nvPr/>
        </p:nvGrpSpPr>
        <p:grpSpPr>
          <a:xfrm flipH="1">
            <a:off x="1270" y="1144061"/>
            <a:ext cx="4341627" cy="5731064"/>
            <a:chOff x="15702" y="6185"/>
            <a:chExt cx="3472" cy="4583"/>
          </a:xfrm>
        </p:grpSpPr>
        <p:pic>
          <p:nvPicPr>
            <p:cNvPr id="7" name="图片 6" descr="2d3637c1b1becf4093361e2bd9b8d070"/>
            <p:cNvPicPr>
              <a:picLocks noChangeAspect="1"/>
            </p:cNvPicPr>
            <p:nvPr/>
          </p:nvPicPr>
          <p:blipFill>
            <a:blip r:embed="rId1" cstate="print"/>
            <a:srcRect b="29209"/>
            <a:stretch>
              <a:fillRect/>
            </a:stretch>
          </p:blipFill>
          <p:spPr>
            <a:xfrm>
              <a:off x="15702" y="7097"/>
              <a:ext cx="3472" cy="3671"/>
            </a:xfrm>
            <a:prstGeom prst="rect">
              <a:avLst/>
            </a:prstGeom>
          </p:spPr>
        </p:pic>
        <p:pic>
          <p:nvPicPr>
            <p:cNvPr id="8" name="图片 7" descr="0ec6fa1bddf6407edee97d4953309ea7"/>
            <p:cNvPicPr>
              <a:picLocks noChangeAspect="1"/>
            </p:cNvPicPr>
            <p:nvPr/>
          </p:nvPicPr>
          <p:blipFill>
            <a:blip r:embed="rId2" cstate="print"/>
            <a:srcRect l="17540" t="9102" r="9464" b="49825"/>
            <a:stretch>
              <a:fillRect/>
            </a:stretch>
          </p:blipFill>
          <p:spPr>
            <a:xfrm rot="15900000" flipH="1">
              <a:off x="17166" y="6301"/>
              <a:ext cx="1489" cy="1256"/>
            </a:xfrm>
            <a:prstGeom prst="rect">
              <a:avLst/>
            </a:prstGeom>
          </p:spPr>
        </p:pic>
      </p:grpSp>
      <p:sp>
        <p:nvSpPr>
          <p:cNvPr id="10" name="文本框 9"/>
          <p:cNvSpPr txBox="1"/>
          <p:nvPr/>
        </p:nvSpPr>
        <p:spPr>
          <a:xfrm>
            <a:off x="3670935" y="1078230"/>
            <a:ext cx="1264285" cy="3057525"/>
          </a:xfrm>
          <a:prstGeom prst="rect">
            <a:avLst/>
          </a:prstGeom>
          <a:noFill/>
        </p:spPr>
        <p:txBody>
          <a:bodyPr vert="eaVert" wrap="square" rtlCol="0">
            <a:spAutoFit/>
          </a:bodyPr>
          <a:lstStyle/>
          <a:p>
            <a:pPr>
              <a:lnSpc>
                <a:spcPct val="130000"/>
              </a:lnSpc>
            </a:pPr>
            <a:r>
              <a:rPr lang="zh-CN" altLang="en-US" dirty="0">
                <a:latin typeface="新蒂文征明简繁" panose="03000600000000000000" charset="-122"/>
                <a:ea typeface="新蒂文征明简繁" panose="03000600000000000000" charset="-122"/>
              </a:rPr>
              <a:t>依旧当年那样痴。江南岸，</a:t>
            </a:r>
            <a:endParaRPr lang="zh-CN" altLang="en-US" dirty="0">
              <a:latin typeface="新蒂文征明简繁" panose="03000600000000000000" charset="-122"/>
              <a:ea typeface="新蒂文征明简繁" panose="03000600000000000000" charset="-122"/>
            </a:endParaRPr>
          </a:p>
          <a:p>
            <a:pPr>
              <a:lnSpc>
                <a:spcPct val="130000"/>
              </a:lnSpc>
            </a:pPr>
            <a:r>
              <a:rPr lang="zh-CN" altLang="en-US" dirty="0">
                <a:latin typeface="新蒂文征明简繁" panose="03000600000000000000" charset="-122"/>
                <a:ea typeface="新蒂文征明简繁" panose="03000600000000000000" charset="-122"/>
              </a:rPr>
              <a:t>先探杏花枝。柳上春风八百弦。温声里，不许有余寒。</a:t>
            </a:r>
            <a:endParaRPr lang="zh-CN" altLang="en-US" dirty="0">
              <a:latin typeface="新蒂文征明简繁" panose="03000600000000000000" charset="-122"/>
              <a:ea typeface="新蒂文征明简繁" panose="03000600000000000000" charset="-122"/>
            </a:endParaRPr>
          </a:p>
        </p:txBody>
      </p:sp>
      <p:sp>
        <p:nvSpPr>
          <p:cNvPr id="14" name="文本框 13"/>
          <p:cNvSpPr txBox="1"/>
          <p:nvPr/>
        </p:nvSpPr>
        <p:spPr>
          <a:xfrm>
            <a:off x="9339770" y="246827"/>
            <a:ext cx="1200329" cy="5494289"/>
          </a:xfrm>
          <a:prstGeom prst="rect">
            <a:avLst/>
          </a:prstGeom>
          <a:solidFill>
            <a:srgbClr val="F98C83"/>
          </a:solidFill>
        </p:spPr>
        <p:txBody>
          <a:bodyPr vert="eaVert" wrap="square" rtlCol="0">
            <a:spAutoFit/>
          </a:bodyPr>
          <a:lstStyle/>
          <a:p>
            <a:pPr algn="ctr"/>
            <a:r>
              <a:rPr lang="zh-CN" altLang="en-US" sz="6600" dirty="0">
                <a:solidFill>
                  <a:schemeClr val="bg1"/>
                </a:solidFill>
                <a:latin typeface="汉仪南宫体简" panose="02010609000101010101" charset="-122"/>
                <a:ea typeface="汉仪南宫体简" panose="02010609000101010101" charset="-122"/>
              </a:rPr>
              <a:t>莫高窟</a:t>
            </a:r>
            <a:r>
              <a:rPr lang="zh-CN" altLang="en-US" sz="6600" dirty="0">
                <a:latin typeface="汉仪南宫体简" panose="02010609000101010101" charset="-122"/>
                <a:ea typeface="汉仪南宫体简" panose="02010609000101010101" charset="-122"/>
              </a:rPr>
              <a:t>世俗化</a:t>
            </a:r>
            <a:endParaRPr lang="zh-CN" altLang="en-US" sz="6600" dirty="0">
              <a:latin typeface="汉仪南宫体简" panose="02010609000101010101" charset="-122"/>
              <a:ea typeface="汉仪南宫体简" panose="02010609000101010101" charset="-122"/>
            </a:endParaRPr>
          </a:p>
        </p:txBody>
      </p:sp>
      <p:sp>
        <p:nvSpPr>
          <p:cNvPr id="18" name="文本框 17"/>
          <p:cNvSpPr txBox="1"/>
          <p:nvPr/>
        </p:nvSpPr>
        <p:spPr>
          <a:xfrm>
            <a:off x="8398408" y="4465135"/>
            <a:ext cx="461665" cy="1988820"/>
          </a:xfrm>
          <a:prstGeom prst="rect">
            <a:avLst/>
          </a:prstGeom>
          <a:noFill/>
          <a:ln w="6350">
            <a:solidFill>
              <a:srgbClr val="F98C83"/>
            </a:solidFill>
          </a:ln>
        </p:spPr>
        <p:txBody>
          <a:bodyPr vert="eaVert" wrap="square" rtlCol="0">
            <a:spAutoFit/>
          </a:bodyPr>
          <a:lstStyle/>
          <a:p>
            <a:pPr algn="ctr"/>
            <a:r>
              <a:rPr lang="zh-CN" altLang="en-US" dirty="0">
                <a:solidFill>
                  <a:srgbClr val="F75D51"/>
                </a:solidFill>
                <a:latin typeface="+mn-ea"/>
              </a:rPr>
              <a:t>第三小组</a:t>
            </a:r>
            <a:endParaRPr lang="zh-CN" altLang="en-US" dirty="0">
              <a:solidFill>
                <a:srgbClr val="F75D51"/>
              </a:solidFill>
              <a:latin typeface="+mn-ea"/>
            </a:endParaRPr>
          </a:p>
        </p:txBody>
      </p:sp>
      <p:sp>
        <p:nvSpPr>
          <p:cNvPr id="2" name="文本框 1"/>
          <p:cNvSpPr txBox="1"/>
          <p:nvPr/>
        </p:nvSpPr>
        <p:spPr>
          <a:xfrm>
            <a:off x="6600094" y="5572561"/>
            <a:ext cx="2029146" cy="830997"/>
          </a:xfrm>
          <a:prstGeom prst="rect">
            <a:avLst/>
          </a:prstGeom>
          <a:noFill/>
        </p:spPr>
        <p:txBody>
          <a:bodyPr wrap="square" rtlCol="0">
            <a:spAutoFit/>
          </a:bodyPr>
          <a:lstStyle/>
          <a:p>
            <a:r>
              <a:rPr lang="zh-CN" altLang="en-US" sz="1600" dirty="0">
                <a:latin typeface="黑体" panose="02010609060101010101" pitchFamily="49" charset="-122"/>
                <a:ea typeface="黑体" panose="02010609060101010101" pitchFamily="49" charset="-122"/>
              </a:rPr>
              <a:t>资料搜集：韩檬</a:t>
            </a:r>
            <a:endParaRPr lang="en-US" altLang="zh-CN" sz="1600" dirty="0">
              <a:latin typeface="黑体" panose="02010609060101010101" pitchFamily="49" charset="-122"/>
              <a:ea typeface="黑体" panose="02010609060101010101" pitchFamily="49" charset="-122"/>
            </a:endParaRPr>
          </a:p>
          <a:p>
            <a:r>
              <a:rPr lang="en-US" altLang="zh-CN" sz="1600" dirty="0">
                <a:latin typeface="黑体" panose="02010609060101010101" pitchFamily="49" charset="-122"/>
                <a:ea typeface="黑体" panose="02010609060101010101" pitchFamily="49" charset="-122"/>
              </a:rPr>
              <a:t>PPT</a:t>
            </a:r>
            <a:r>
              <a:rPr lang="zh-CN" altLang="en-US" sz="1600" dirty="0">
                <a:latin typeface="黑体" panose="02010609060101010101" pitchFamily="49" charset="-122"/>
                <a:ea typeface="黑体" panose="02010609060101010101" pitchFamily="49" charset="-122"/>
              </a:rPr>
              <a:t>：周恒健</a:t>
            </a:r>
            <a:endParaRPr lang="en-US" altLang="zh-CN" sz="1600" dirty="0">
              <a:latin typeface="黑体" panose="02010609060101010101" pitchFamily="49" charset="-122"/>
              <a:ea typeface="黑体" panose="02010609060101010101" pitchFamily="49" charset="-122"/>
            </a:endParaRPr>
          </a:p>
          <a:p>
            <a:r>
              <a:rPr lang="zh-CN" altLang="en-US" sz="1600" dirty="0">
                <a:latin typeface="黑体" panose="02010609060101010101" pitchFamily="49" charset="-122"/>
                <a:ea typeface="黑体" panose="02010609060101010101" pitchFamily="49" charset="-122"/>
              </a:rPr>
              <a:t>报告：王伟杰</a:t>
            </a:r>
            <a:endParaRPr lang="zh-CN" altLang="en-US" sz="1600" dirty="0">
              <a:latin typeface="黑体" panose="02010609060101010101" pitchFamily="49" charset="-122"/>
              <a:ea typeface="黑体" panose="02010609060101010101" pitchFamily="49" charset="-122"/>
            </a:endParaRPr>
          </a:p>
        </p:txBody>
      </p:sp>
    </p:spTree>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bg>
      <p:bgPr>
        <a:gradFill flip="none" rotWithShape="1">
          <a:gsLst>
            <a:gs pos="58000">
              <a:schemeClr val="accent1">
                <a:lumMod val="5000"/>
                <a:lumOff val="95000"/>
              </a:schemeClr>
            </a:gs>
            <a:gs pos="100000">
              <a:srgbClr val="F9E2DE"/>
            </a:gs>
          </a:gsLst>
          <a:lin ang="13500000" scaled="0"/>
        </a:gradFill>
        <a:effectLst/>
      </p:bgPr>
    </p:bg>
    <p:spTree>
      <p:nvGrpSpPr>
        <p:cNvPr id="1" name=""/>
        <p:cNvGrpSpPr/>
        <p:nvPr/>
      </p:nvGrpSpPr>
      <p:grpSpPr>
        <a:xfrm>
          <a:off x="0" y="0"/>
          <a:ext cx="0" cy="0"/>
          <a:chOff x="0" y="0"/>
          <a:chExt cx="0" cy="0"/>
        </a:xfrm>
      </p:grpSpPr>
      <p:pic>
        <p:nvPicPr>
          <p:cNvPr id="4" name="图片 3" descr="b0b870fd47db8e0c3108f5c7340f20e2"/>
          <p:cNvPicPr>
            <a:picLocks noChangeAspect="1"/>
          </p:cNvPicPr>
          <p:nvPr/>
        </p:nvPicPr>
        <p:blipFill>
          <a:blip r:embed="rId1" cstate="print"/>
          <a:srcRect/>
          <a:stretch>
            <a:fillRect/>
          </a:stretch>
        </p:blipFill>
        <p:spPr>
          <a:xfrm>
            <a:off x="10561320" y="4771390"/>
            <a:ext cx="1633220" cy="2091690"/>
          </a:xfrm>
          <a:prstGeom prst="rect">
            <a:avLst/>
          </a:prstGeom>
        </p:spPr>
      </p:pic>
      <p:pic>
        <p:nvPicPr>
          <p:cNvPr id="6" name="图片 5" descr="b0b870fd47db8e0c3108f5c7340f20e2"/>
          <p:cNvPicPr>
            <a:picLocks noChangeAspect="1"/>
          </p:cNvPicPr>
          <p:nvPr/>
        </p:nvPicPr>
        <p:blipFill>
          <a:blip r:embed="rId1" cstate="print"/>
          <a:srcRect t="63935"/>
          <a:stretch>
            <a:fillRect/>
          </a:stretch>
        </p:blipFill>
        <p:spPr>
          <a:xfrm flipH="1">
            <a:off x="0" y="-5080"/>
            <a:ext cx="1978660" cy="913765"/>
          </a:xfrm>
          <a:prstGeom prst="rect">
            <a:avLst/>
          </a:prstGeom>
        </p:spPr>
      </p:pic>
      <p:sp>
        <p:nvSpPr>
          <p:cNvPr id="8" name="文本框 7"/>
          <p:cNvSpPr txBox="1"/>
          <p:nvPr/>
        </p:nvSpPr>
        <p:spPr>
          <a:xfrm>
            <a:off x="8373110" y="142796"/>
            <a:ext cx="3818890" cy="523220"/>
          </a:xfrm>
          <a:prstGeom prst="rect">
            <a:avLst/>
          </a:prstGeom>
          <a:noFill/>
        </p:spPr>
        <p:txBody>
          <a:bodyPr wrap="square" rtlCol="0">
            <a:spAutoFit/>
          </a:bodyPr>
          <a:lstStyle/>
          <a:p>
            <a:pPr algn="ctr"/>
            <a:r>
              <a:rPr lang="zh-CN" altLang="en-US" sz="2800" dirty="0">
                <a:latin typeface="华文新魏" panose="02010800040101010101" pitchFamily="2" charset="-122"/>
                <a:ea typeface="华文新魏" panose="02010800040101010101" pitchFamily="2" charset="-122"/>
                <a:sym typeface="+mn-ea"/>
              </a:rPr>
              <a:t>生活场景细节真实化</a:t>
            </a:r>
            <a:endParaRPr lang="zh-CN" altLang="en-US" sz="1200" spc="200" dirty="0">
              <a:ea typeface="方正苏新诗柳楷简体" panose="02000000000000000000" charset="-122"/>
              <a:sym typeface="+mn-ea"/>
            </a:endParaRPr>
          </a:p>
        </p:txBody>
      </p:sp>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05165" y="1001153"/>
            <a:ext cx="4202848" cy="5671234"/>
          </a:xfrm>
          <a:prstGeom prst="rect">
            <a:avLst/>
          </a:prstGeom>
        </p:spPr>
      </p:pic>
      <p:sp>
        <p:nvSpPr>
          <p:cNvPr id="14" name="文本框 13"/>
          <p:cNvSpPr txBox="1"/>
          <p:nvPr/>
        </p:nvSpPr>
        <p:spPr>
          <a:xfrm>
            <a:off x="6210728" y="1148639"/>
            <a:ext cx="4916184" cy="3251852"/>
          </a:xfrm>
          <a:prstGeom prst="rect">
            <a:avLst/>
          </a:prstGeom>
          <a:noFill/>
        </p:spPr>
        <p:txBody>
          <a:bodyPr wrap="square" rtlCol="0">
            <a:spAutoFit/>
          </a:bodyPr>
          <a:lstStyle/>
          <a:p>
            <a:pPr>
              <a:lnSpc>
                <a:spcPct val="150000"/>
              </a:lnSpc>
            </a:pPr>
            <a:r>
              <a:rPr lang="zh-CN" altLang="en-US" sz="2000" dirty="0">
                <a:latin typeface="黑体" panose="02010609060101010101" pitchFamily="49" charset="-122"/>
                <a:ea typeface="黑体" panose="02010609060101010101" pitchFamily="49" charset="-122"/>
              </a:rPr>
              <a:t>佛的右前方有鸟正在飞来，正前方有的俯首饮水，有的正抬头认真听法， 左前方有水鸟正赶着游来，趣味十足。在这幅画中高度描绘出了鸟和柳叶的形态与动态，不论是振翅欲飞的鸟又或是似风拂过掠起的柳枝充满春的气息。对于毎一处细节的描绘都给人一种大自然的气，息极富生活化。 </a:t>
            </a:r>
            <a:endParaRPr lang="zh-CN" altLang="en-US" sz="2000" dirty="0">
              <a:latin typeface="黑体" panose="02010609060101010101" pitchFamily="49" charset="-122"/>
              <a:ea typeface="黑体" panose="02010609060101010101" pitchFamily="49" charset="-122"/>
            </a:endParaRPr>
          </a:p>
        </p:txBody>
      </p:sp>
    </p:spTree>
  </p:cSld>
  <p:clrMapOvr>
    <a:masterClrMapping/>
  </p:clrMapOvr>
  <p:transition>
    <p:pull dir="ld"/>
  </p:transition>
</p:sld>
</file>

<file path=ppt/slides/slide11.xml><?xml version="1.0" encoding="utf-8"?>
<p:sld xmlns:a="http://schemas.openxmlformats.org/drawingml/2006/main" xmlns:r="http://schemas.openxmlformats.org/officeDocument/2006/relationships" xmlns:p="http://schemas.openxmlformats.org/presentationml/2006/main">
  <p:cSld>
    <p:bg>
      <p:bgPr>
        <a:gradFill flip="none" rotWithShape="1">
          <a:gsLst>
            <a:gs pos="58000">
              <a:schemeClr val="accent1">
                <a:lumMod val="5000"/>
                <a:lumOff val="95000"/>
              </a:schemeClr>
            </a:gs>
            <a:gs pos="100000">
              <a:srgbClr val="F9E2DE"/>
            </a:gs>
          </a:gsLst>
          <a:lin ang="13500000" scaled="0"/>
        </a:gradFill>
        <a:effectLst/>
      </p:bgPr>
    </p:bg>
    <p:spTree>
      <p:nvGrpSpPr>
        <p:cNvPr id="1" name=""/>
        <p:cNvGrpSpPr/>
        <p:nvPr/>
      </p:nvGrpSpPr>
      <p:grpSpPr>
        <a:xfrm>
          <a:off x="0" y="0"/>
          <a:ext cx="0" cy="0"/>
          <a:chOff x="0" y="0"/>
          <a:chExt cx="0" cy="0"/>
        </a:xfrm>
      </p:grpSpPr>
      <p:pic>
        <p:nvPicPr>
          <p:cNvPr id="4" name="图片 3" descr="b0b870fd47db8e0c3108f5c7340f20e2"/>
          <p:cNvPicPr>
            <a:picLocks noChangeAspect="1"/>
          </p:cNvPicPr>
          <p:nvPr/>
        </p:nvPicPr>
        <p:blipFill>
          <a:blip r:embed="rId1" cstate="print"/>
          <a:srcRect/>
          <a:stretch>
            <a:fillRect/>
          </a:stretch>
        </p:blipFill>
        <p:spPr>
          <a:xfrm>
            <a:off x="10561320" y="4771390"/>
            <a:ext cx="1633220" cy="2091690"/>
          </a:xfrm>
          <a:prstGeom prst="rect">
            <a:avLst/>
          </a:prstGeom>
        </p:spPr>
      </p:pic>
      <p:pic>
        <p:nvPicPr>
          <p:cNvPr id="6" name="图片 5" descr="b0b870fd47db8e0c3108f5c7340f20e2"/>
          <p:cNvPicPr>
            <a:picLocks noChangeAspect="1"/>
          </p:cNvPicPr>
          <p:nvPr/>
        </p:nvPicPr>
        <p:blipFill>
          <a:blip r:embed="rId1" cstate="print"/>
          <a:srcRect t="63935"/>
          <a:stretch>
            <a:fillRect/>
          </a:stretch>
        </p:blipFill>
        <p:spPr>
          <a:xfrm flipH="1">
            <a:off x="0" y="-5080"/>
            <a:ext cx="1978660" cy="913765"/>
          </a:xfrm>
          <a:prstGeom prst="rect">
            <a:avLst/>
          </a:prstGeom>
        </p:spPr>
      </p:pic>
      <p:sp>
        <p:nvSpPr>
          <p:cNvPr id="8" name="文本框 7"/>
          <p:cNvSpPr txBox="1"/>
          <p:nvPr/>
        </p:nvSpPr>
        <p:spPr>
          <a:xfrm>
            <a:off x="8373110" y="142796"/>
            <a:ext cx="3818890" cy="523220"/>
          </a:xfrm>
          <a:prstGeom prst="rect">
            <a:avLst/>
          </a:prstGeom>
          <a:noFill/>
        </p:spPr>
        <p:txBody>
          <a:bodyPr wrap="square" rtlCol="0">
            <a:spAutoFit/>
          </a:bodyPr>
          <a:lstStyle/>
          <a:p>
            <a:pPr algn="ctr"/>
            <a:r>
              <a:rPr lang="zh-CN" altLang="en-US" sz="2800" dirty="0">
                <a:latin typeface="华文新魏" panose="02010800040101010101" pitchFamily="2" charset="-122"/>
                <a:ea typeface="华文新魏" panose="02010800040101010101" pitchFamily="2" charset="-122"/>
                <a:sym typeface="+mn-ea"/>
              </a:rPr>
              <a:t>生活场景细节真实化</a:t>
            </a:r>
            <a:endParaRPr lang="zh-CN" altLang="en-US" sz="1200" spc="200" dirty="0">
              <a:ea typeface="方正苏新诗柳楷简体" panose="02000000000000000000" charset="-122"/>
              <a:sym typeface="+mn-ea"/>
            </a:endParaRP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94787" y="1127423"/>
            <a:ext cx="3207664" cy="2579864"/>
          </a:xfrm>
          <a:prstGeom prst="rect">
            <a:avLst/>
          </a:prstGeom>
        </p:spPr>
      </p:pic>
      <p:pic>
        <p:nvPicPr>
          <p:cNvPr id="13" name="图片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723" y="3697066"/>
            <a:ext cx="7184200" cy="2724282"/>
          </a:xfrm>
          <a:prstGeom prst="rect">
            <a:avLst/>
          </a:prstGeom>
        </p:spPr>
      </p:pic>
      <p:sp>
        <p:nvSpPr>
          <p:cNvPr id="2" name="文本框 1"/>
          <p:cNvSpPr txBox="1"/>
          <p:nvPr/>
        </p:nvSpPr>
        <p:spPr>
          <a:xfrm>
            <a:off x="7497578" y="774887"/>
            <a:ext cx="4253501" cy="5844357"/>
          </a:xfrm>
          <a:prstGeom prst="rect">
            <a:avLst/>
          </a:prstGeom>
          <a:noFill/>
        </p:spPr>
        <p:txBody>
          <a:bodyPr wrap="square" rtlCol="0">
            <a:spAutoFit/>
          </a:bodyPr>
          <a:lstStyle/>
          <a:p>
            <a:pPr>
              <a:lnSpc>
                <a:spcPct val="150000"/>
              </a:lnSpc>
            </a:pPr>
            <a:r>
              <a:rPr lang="zh-CN" altLang="en-US" dirty="0">
                <a:latin typeface="黑体" panose="02010609060101010101" pitchFamily="49" charset="-122"/>
                <a:ea typeface="黑体" panose="02010609060101010101" pitchFamily="49" charset="-122"/>
              </a:rPr>
              <a:t>    在此严肃凝重又充满神圣感的画面中 ， 这不乏为一 种破坏之美。打破了画面的肃穆感，充分表达世俗情感。作者对于牛舔犊的描绘是根据生活中所见且常见 的一个状态，故而表现得如此生动感人一种母爱的力量跃然纸上，满满地洋溢着幸福的味道。</a:t>
            </a:r>
            <a:endParaRPr lang="en-US" altLang="zh-CN" dirty="0">
              <a:latin typeface="黑体" panose="02010609060101010101" pitchFamily="49" charset="-122"/>
              <a:ea typeface="黑体" panose="02010609060101010101" pitchFamily="49" charset="-122"/>
            </a:endParaRPr>
          </a:p>
          <a:p>
            <a:pPr>
              <a:lnSpc>
                <a:spcPct val="150000"/>
              </a:lnSpc>
            </a:pPr>
            <a:r>
              <a:rPr lang="en-US" altLang="zh-CN" dirty="0">
                <a:latin typeface="黑体" panose="02010609060101010101" pitchFamily="49" charset="-122"/>
                <a:ea typeface="黑体" panose="02010609060101010101" pitchFamily="49" charset="-122"/>
              </a:rPr>
              <a:t>    </a:t>
            </a:r>
            <a:r>
              <a:rPr lang="zh-CN" altLang="en-US" dirty="0">
                <a:latin typeface="黑体" panose="02010609060101010101" pitchFamily="49" charset="-122"/>
                <a:ea typeface="黑体" panose="02010609060101010101" pitchFamily="49" charset="-122"/>
              </a:rPr>
              <a:t>画面开始中，描绘了一个商人祈福的景象。在现实生活中，常见此场景多是祈求心愿之态，在此处完全再现生活常态。</a:t>
            </a:r>
            <a:endParaRPr lang="en-US" altLang="zh-CN" dirty="0">
              <a:latin typeface="黑体" panose="02010609060101010101" pitchFamily="49" charset="-122"/>
              <a:ea typeface="黑体" panose="02010609060101010101" pitchFamily="49" charset="-122"/>
            </a:endParaRPr>
          </a:p>
          <a:p>
            <a:pPr>
              <a:lnSpc>
                <a:spcPct val="150000"/>
              </a:lnSpc>
            </a:pPr>
            <a:r>
              <a:rPr lang="en-US" altLang="zh-CN" dirty="0">
                <a:latin typeface="黑体" panose="02010609060101010101" pitchFamily="49" charset="-122"/>
                <a:ea typeface="黑体" panose="02010609060101010101" pitchFamily="49" charset="-122"/>
              </a:rPr>
              <a:t>    </a:t>
            </a:r>
            <a:r>
              <a:rPr lang="zh-CN" altLang="en-US" dirty="0">
                <a:latin typeface="黑体" panose="02010609060101010101" pitchFamily="49" charset="-122"/>
                <a:ea typeface="黑体" panose="02010609060101010101" pitchFamily="49" charset="-122"/>
              </a:rPr>
              <a:t>商人为其灌药更像是给自己的孩子喂药一般，场面十分温暖，在这个匆忙的行进中增添了一笔生活化的韵味。</a:t>
            </a:r>
            <a:endParaRPr lang="zh-CN" altLang="en-US" dirty="0">
              <a:latin typeface="黑体" panose="02010609060101010101" pitchFamily="49" charset="-122"/>
              <a:ea typeface="黑体" panose="02010609060101010101" pitchFamily="49" charset="-122"/>
            </a:endParaRPr>
          </a:p>
        </p:txBody>
      </p:sp>
    </p:spTree>
  </p:cSld>
  <p:clrMapOvr>
    <a:masterClrMapping/>
  </p:clrMapOvr>
  <p:transition>
    <p:pull dir="ld"/>
  </p:transition>
</p:sld>
</file>

<file path=ppt/slides/slide12.xml><?xml version="1.0" encoding="utf-8"?>
<p:sld xmlns:a="http://schemas.openxmlformats.org/drawingml/2006/main" xmlns:r="http://schemas.openxmlformats.org/officeDocument/2006/relationships" xmlns:p="http://schemas.openxmlformats.org/presentationml/2006/main">
  <p:cSld>
    <p:bg>
      <p:bgPr>
        <a:gradFill flip="none" rotWithShape="1">
          <a:gsLst>
            <a:gs pos="58000">
              <a:schemeClr val="accent1">
                <a:lumMod val="5000"/>
                <a:lumOff val="95000"/>
              </a:schemeClr>
            </a:gs>
            <a:gs pos="100000">
              <a:srgbClr val="F9E2DE"/>
            </a:gs>
          </a:gsLst>
          <a:lin ang="13500000" scaled="0"/>
        </a:gradFill>
        <a:effectLst/>
      </p:bgPr>
    </p:bg>
    <p:spTree>
      <p:nvGrpSpPr>
        <p:cNvPr id="1" name=""/>
        <p:cNvGrpSpPr/>
        <p:nvPr/>
      </p:nvGrpSpPr>
      <p:grpSpPr>
        <a:xfrm>
          <a:off x="0" y="0"/>
          <a:ext cx="0" cy="0"/>
          <a:chOff x="0" y="0"/>
          <a:chExt cx="0" cy="0"/>
        </a:xfrm>
      </p:grpSpPr>
      <p:pic>
        <p:nvPicPr>
          <p:cNvPr id="5" name="图片 4" descr="5894736324b40f3eec30fa7c5c7e1cca"/>
          <p:cNvPicPr>
            <a:picLocks noChangeAspect="1"/>
          </p:cNvPicPr>
          <p:nvPr/>
        </p:nvPicPr>
        <p:blipFill>
          <a:blip r:embed="rId1" cstate="print"/>
          <a:stretch>
            <a:fillRect/>
          </a:stretch>
        </p:blipFill>
        <p:spPr>
          <a:xfrm flipH="1">
            <a:off x="-17780" y="635"/>
            <a:ext cx="4076700" cy="5107305"/>
          </a:xfrm>
          <a:prstGeom prst="rect">
            <a:avLst/>
          </a:prstGeom>
        </p:spPr>
      </p:pic>
      <p:sp>
        <p:nvSpPr>
          <p:cNvPr id="7" name="文本框 6"/>
          <p:cNvSpPr txBox="1"/>
          <p:nvPr/>
        </p:nvSpPr>
        <p:spPr>
          <a:xfrm>
            <a:off x="7612380" y="1965325"/>
            <a:ext cx="1264920" cy="701040"/>
          </a:xfrm>
          <a:prstGeom prst="rect">
            <a:avLst/>
          </a:prstGeom>
          <a:noFill/>
        </p:spPr>
        <p:txBody>
          <a:bodyPr wrap="square" rtlCol="0">
            <a:spAutoFit/>
          </a:bodyPr>
          <a:lstStyle/>
          <a:p>
            <a:pPr algn="ctr"/>
            <a:r>
              <a:rPr lang="zh-CN" altLang="en-US" sz="4000">
                <a:latin typeface="仿宋" panose="02010609060101010101" charset="-122"/>
                <a:ea typeface="仿宋" panose="02010609060101010101" charset="-122"/>
                <a:sym typeface="+mn-ea"/>
              </a:rPr>
              <a:t>【</a:t>
            </a:r>
            <a:r>
              <a:rPr lang="zh-CN" altLang="en-US" sz="4000">
                <a:latin typeface="汉仪南宫体简" panose="02010609000101010101" charset="-122"/>
                <a:ea typeface="汉仪南宫体简" panose="02010609000101010101" charset="-122"/>
                <a:sym typeface="+mn-ea"/>
              </a:rPr>
              <a:t>肆</a:t>
            </a:r>
            <a:r>
              <a:rPr lang="zh-CN" altLang="en-US" sz="4000">
                <a:latin typeface="仿宋" panose="02010609060101010101" charset="-122"/>
                <a:ea typeface="仿宋" panose="02010609060101010101" charset="-122"/>
              </a:rPr>
              <a:t>】</a:t>
            </a:r>
            <a:endParaRPr lang="zh-CN" altLang="en-US" sz="4000">
              <a:latin typeface="仿宋" panose="02010609060101010101" charset="-122"/>
              <a:ea typeface="仿宋" panose="02010609060101010101" charset="-122"/>
            </a:endParaRPr>
          </a:p>
        </p:txBody>
      </p:sp>
      <p:sp>
        <p:nvSpPr>
          <p:cNvPr id="14" name="文本框 13"/>
          <p:cNvSpPr txBox="1"/>
          <p:nvPr/>
        </p:nvSpPr>
        <p:spPr>
          <a:xfrm>
            <a:off x="6335395" y="2841625"/>
            <a:ext cx="3818890" cy="523220"/>
          </a:xfrm>
          <a:prstGeom prst="rect">
            <a:avLst/>
          </a:prstGeom>
          <a:noFill/>
        </p:spPr>
        <p:txBody>
          <a:bodyPr wrap="square" rtlCol="0">
            <a:spAutoFit/>
          </a:bodyPr>
          <a:lstStyle/>
          <a:p>
            <a:pPr algn="ctr"/>
            <a:r>
              <a:rPr lang="zh-CN" altLang="en-US" sz="2800" dirty="0">
                <a:latin typeface="华文新魏" panose="02010800040101010101" pitchFamily="2" charset="-122"/>
                <a:ea typeface="华文新魏" panose="02010800040101010101" pitchFamily="2" charset="-122"/>
                <a:sym typeface="+mn-ea"/>
              </a:rPr>
              <a:t>故事世俗化</a:t>
            </a:r>
            <a:endParaRPr lang="zh-CN" altLang="en-US" sz="1200" spc="200" dirty="0">
              <a:latin typeface="华文新魏" panose="02010800040101010101" pitchFamily="2" charset="-122"/>
              <a:ea typeface="华文新魏" panose="02010800040101010101" pitchFamily="2" charset="-122"/>
              <a:sym typeface="+mn-ea"/>
            </a:endParaRPr>
          </a:p>
        </p:txBody>
      </p:sp>
      <p:sp>
        <p:nvSpPr>
          <p:cNvPr id="2" name="任意多边形 1"/>
          <p:cNvSpPr/>
          <p:nvPr/>
        </p:nvSpPr>
        <p:spPr>
          <a:xfrm>
            <a:off x="6044565" y="3682365"/>
            <a:ext cx="4491355" cy="0"/>
          </a:xfrm>
          <a:custGeom>
            <a:avLst/>
            <a:gdLst>
              <a:gd name="connisteX0" fmla="*/ 0 w 4491355"/>
              <a:gd name="connsiteY0" fmla="*/ 0 h 0"/>
              <a:gd name="connisteX1" fmla="*/ 4491355 w 4491355"/>
              <a:gd name="connsiteY1" fmla="*/ 0 h 0"/>
            </a:gdLst>
            <a:ahLst/>
            <a:cxnLst>
              <a:cxn ang="0">
                <a:pos x="connisteX0" y="connsiteY0"/>
              </a:cxn>
              <a:cxn ang="0">
                <a:pos x="connisteX1" y="connsiteY1"/>
              </a:cxn>
            </a:cxnLst>
            <a:rect l="l" t="t" r="r" b="b"/>
            <a:pathLst>
              <a:path w="4491355">
                <a:moveTo>
                  <a:pt x="0" y="0"/>
                </a:moveTo>
                <a:lnTo>
                  <a:pt x="4491355" y="0"/>
                </a:lnTo>
              </a:path>
            </a:pathLst>
          </a:custGeom>
          <a:noFill/>
          <a:ln w="31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p:fade thruBlk="1"/>
  </p:transition>
</p:sld>
</file>

<file path=ppt/slides/slide13.xml><?xml version="1.0" encoding="utf-8"?>
<p:sld xmlns:a="http://schemas.openxmlformats.org/drawingml/2006/main" xmlns:r="http://schemas.openxmlformats.org/officeDocument/2006/relationships" xmlns:p="http://schemas.openxmlformats.org/presentationml/2006/main">
  <p:cSld>
    <p:bg>
      <p:bgPr>
        <a:gradFill flip="none" rotWithShape="1">
          <a:gsLst>
            <a:gs pos="58000">
              <a:schemeClr val="accent1">
                <a:lumMod val="5000"/>
                <a:lumOff val="95000"/>
              </a:schemeClr>
            </a:gs>
            <a:gs pos="100000">
              <a:srgbClr val="F9E2DE"/>
            </a:gs>
          </a:gsLst>
          <a:lin ang="13500000" scaled="0"/>
        </a:gradFill>
        <a:effectLst/>
      </p:bgPr>
    </p:bg>
    <p:spTree>
      <p:nvGrpSpPr>
        <p:cNvPr id="1" name=""/>
        <p:cNvGrpSpPr/>
        <p:nvPr/>
      </p:nvGrpSpPr>
      <p:grpSpPr>
        <a:xfrm>
          <a:off x="0" y="0"/>
          <a:ext cx="0" cy="0"/>
          <a:chOff x="0" y="0"/>
          <a:chExt cx="0" cy="0"/>
        </a:xfrm>
      </p:grpSpPr>
      <p:pic>
        <p:nvPicPr>
          <p:cNvPr id="4" name="图片 3" descr="b0b870fd47db8e0c3108f5c7340f20e2"/>
          <p:cNvPicPr>
            <a:picLocks noChangeAspect="1"/>
          </p:cNvPicPr>
          <p:nvPr/>
        </p:nvPicPr>
        <p:blipFill>
          <a:blip r:embed="rId1" cstate="print"/>
          <a:srcRect/>
          <a:stretch>
            <a:fillRect/>
          </a:stretch>
        </p:blipFill>
        <p:spPr>
          <a:xfrm>
            <a:off x="10987405" y="5316855"/>
            <a:ext cx="1207135" cy="1546225"/>
          </a:xfrm>
          <a:prstGeom prst="rect">
            <a:avLst/>
          </a:prstGeom>
        </p:spPr>
      </p:pic>
      <p:pic>
        <p:nvPicPr>
          <p:cNvPr id="6" name="图片 5" descr="b0b870fd47db8e0c3108f5c7340f20e2"/>
          <p:cNvPicPr>
            <a:picLocks noChangeAspect="1"/>
          </p:cNvPicPr>
          <p:nvPr/>
        </p:nvPicPr>
        <p:blipFill>
          <a:blip r:embed="rId1" cstate="print"/>
          <a:srcRect t="63935"/>
          <a:stretch>
            <a:fillRect/>
          </a:stretch>
        </p:blipFill>
        <p:spPr>
          <a:xfrm flipH="1">
            <a:off x="0" y="-5080"/>
            <a:ext cx="1978660" cy="913765"/>
          </a:xfrm>
          <a:prstGeom prst="rect">
            <a:avLst/>
          </a:prstGeom>
        </p:spPr>
      </p:pic>
      <p:sp>
        <p:nvSpPr>
          <p:cNvPr id="8" name="文本框 7"/>
          <p:cNvSpPr txBox="1"/>
          <p:nvPr/>
        </p:nvSpPr>
        <p:spPr>
          <a:xfrm>
            <a:off x="9030820" y="122248"/>
            <a:ext cx="3818890" cy="523220"/>
          </a:xfrm>
          <a:prstGeom prst="rect">
            <a:avLst/>
          </a:prstGeom>
          <a:noFill/>
        </p:spPr>
        <p:txBody>
          <a:bodyPr wrap="square" rtlCol="0">
            <a:spAutoFit/>
          </a:bodyPr>
          <a:lstStyle/>
          <a:p>
            <a:pPr algn="ctr"/>
            <a:r>
              <a:rPr lang="zh-CN" altLang="en-US" sz="2800" dirty="0">
                <a:latin typeface="华文新魏" panose="02010800040101010101" pitchFamily="2" charset="-122"/>
                <a:ea typeface="华文新魏" panose="02010800040101010101" pitchFamily="2" charset="-122"/>
                <a:sym typeface="+mn-ea"/>
              </a:rPr>
              <a:t>故事世俗化</a:t>
            </a:r>
            <a:endParaRPr lang="zh-CN" altLang="en-US" sz="1200" spc="200" dirty="0">
              <a:latin typeface="华文新魏" panose="02010800040101010101" pitchFamily="2" charset="-122"/>
              <a:ea typeface="华文新魏" panose="02010800040101010101" pitchFamily="2" charset="-122"/>
              <a:sym typeface="+mn-ea"/>
            </a:endParaRPr>
          </a:p>
        </p:txBody>
      </p:sp>
      <p:pic>
        <p:nvPicPr>
          <p:cNvPr id="2" name="图片 1"/>
          <p:cNvPicPr>
            <a:picLocks noChangeAspect="1"/>
          </p:cNvPicPr>
          <p:nvPr/>
        </p:nvPicPr>
        <p:blipFill rotWithShape="1">
          <a:blip r:embed="rId2"/>
          <a:srcRect b="7193"/>
          <a:stretch>
            <a:fillRect/>
          </a:stretch>
        </p:blipFill>
        <p:spPr>
          <a:xfrm>
            <a:off x="801306" y="1042788"/>
            <a:ext cx="5493248" cy="4772423"/>
          </a:xfrm>
          <a:prstGeom prst="rect">
            <a:avLst/>
          </a:prstGeom>
        </p:spPr>
      </p:pic>
      <p:sp>
        <p:nvSpPr>
          <p:cNvPr id="3" name="文本框 2"/>
          <p:cNvSpPr txBox="1"/>
          <p:nvPr/>
        </p:nvSpPr>
        <p:spPr>
          <a:xfrm>
            <a:off x="6829582" y="891395"/>
            <a:ext cx="4402476" cy="5844357"/>
          </a:xfrm>
          <a:prstGeom prst="rect">
            <a:avLst/>
          </a:prstGeom>
          <a:noFill/>
        </p:spPr>
        <p:txBody>
          <a:bodyPr wrap="square" rtlCol="0">
            <a:spAutoFit/>
          </a:bodyPr>
          <a:lstStyle/>
          <a:p>
            <a:pPr>
              <a:lnSpc>
                <a:spcPct val="150000"/>
              </a:lnSpc>
            </a:pPr>
            <a:r>
              <a:rPr lang="zh-CN" altLang="en-US" dirty="0">
                <a:latin typeface="黑体" panose="02010609060101010101" pitchFamily="49" charset="-122"/>
                <a:ea typeface="黑体" panose="02010609060101010101" pitchFamily="49" charset="-122"/>
              </a:rPr>
              <a:t>    盛唐时期开凿的莫高窟第</a:t>
            </a:r>
            <a:r>
              <a:rPr lang="en-US" altLang="zh-CN" dirty="0">
                <a:latin typeface="黑体" panose="02010609060101010101" pitchFamily="49" charset="-122"/>
                <a:ea typeface="黑体" panose="02010609060101010101" pitchFamily="49" charset="-122"/>
              </a:rPr>
              <a:t>103</a:t>
            </a:r>
            <a:r>
              <a:rPr lang="zh-CN" altLang="en-US" dirty="0">
                <a:latin typeface="黑体" panose="02010609060101010101" pitchFamily="49" charset="-122"/>
                <a:ea typeface="黑体" panose="02010609060101010101" pitchFamily="49" charset="-122"/>
              </a:rPr>
              <a:t>窟主室东壁的</a:t>
            </a:r>
            <a:r>
              <a:rPr lang="en-US" altLang="zh-CN" dirty="0">
                <a:latin typeface="黑体" panose="02010609060101010101" pitchFamily="49" charset="-122"/>
                <a:ea typeface="黑体" panose="02010609060101010101" pitchFamily="49" charset="-122"/>
              </a:rPr>
              <a:t>《</a:t>
            </a:r>
            <a:r>
              <a:rPr lang="zh-CN" altLang="en-US" dirty="0">
                <a:latin typeface="黑体" panose="02010609060101010101" pitchFamily="49" charset="-122"/>
                <a:ea typeface="黑体" panose="02010609060101010101" pitchFamily="49" charset="-122"/>
              </a:rPr>
              <a:t>维摩诘经变</a:t>
            </a:r>
            <a:r>
              <a:rPr lang="en-US" altLang="zh-CN" dirty="0">
                <a:latin typeface="黑体" panose="02010609060101010101" pitchFamily="49" charset="-122"/>
                <a:ea typeface="黑体" panose="02010609060101010101" pitchFamily="49" charset="-122"/>
              </a:rPr>
              <a:t>》,</a:t>
            </a:r>
            <a:r>
              <a:rPr lang="zh-CN" altLang="en-US" dirty="0">
                <a:latin typeface="黑体" panose="02010609060101010101" pitchFamily="49" charset="-122"/>
                <a:ea typeface="黑体" panose="02010609060101010101" pitchFamily="49" charset="-122"/>
              </a:rPr>
              <a:t>从石窟设计和家具中可以窥见</a:t>
            </a:r>
            <a:r>
              <a:rPr lang="en-US" altLang="zh-CN" dirty="0">
                <a:latin typeface="黑体" panose="02010609060101010101" pitchFamily="49" charset="-122"/>
                <a:ea typeface="黑体" panose="02010609060101010101" pitchFamily="49" charset="-122"/>
              </a:rPr>
              <a:t>《</a:t>
            </a:r>
            <a:r>
              <a:rPr lang="zh-CN" altLang="en-US" dirty="0">
                <a:latin typeface="黑体" panose="02010609060101010101" pitchFamily="49" charset="-122"/>
                <a:ea typeface="黑体" panose="02010609060101010101" pitchFamily="49" charset="-122"/>
              </a:rPr>
              <a:t>维摩诘经</a:t>
            </a:r>
            <a:r>
              <a:rPr lang="en-US" altLang="zh-CN" dirty="0">
                <a:latin typeface="黑体" panose="02010609060101010101" pitchFamily="49" charset="-122"/>
                <a:ea typeface="黑体" panose="02010609060101010101" pitchFamily="49" charset="-122"/>
              </a:rPr>
              <a:t>》</a:t>
            </a:r>
            <a:r>
              <a:rPr lang="zh-CN" altLang="en-US" dirty="0">
                <a:latin typeface="黑体" panose="02010609060101010101" pitchFamily="49" charset="-122"/>
                <a:ea typeface="黑体" panose="02010609060101010101" pitchFamily="49" charset="-122"/>
              </a:rPr>
              <a:t>与唐代社会审美文化和民俗生活之间的相互影响。</a:t>
            </a:r>
            <a:endParaRPr lang="en-US" altLang="zh-CN" dirty="0">
              <a:latin typeface="黑体" panose="02010609060101010101" pitchFamily="49" charset="-122"/>
              <a:ea typeface="黑体" panose="02010609060101010101" pitchFamily="49" charset="-122"/>
            </a:endParaRPr>
          </a:p>
          <a:p>
            <a:pPr>
              <a:lnSpc>
                <a:spcPct val="150000"/>
              </a:lnSpc>
            </a:pPr>
            <a:r>
              <a:rPr lang="en-US" altLang="zh-CN" dirty="0">
                <a:latin typeface="黑体" panose="02010609060101010101" pitchFamily="49" charset="-122"/>
                <a:ea typeface="黑体" panose="02010609060101010101" pitchFamily="49" charset="-122"/>
              </a:rPr>
              <a:t>    </a:t>
            </a:r>
            <a:r>
              <a:rPr lang="zh-CN" altLang="en-US" dirty="0">
                <a:latin typeface="黑体" panose="02010609060101010101" pitchFamily="49" charset="-122"/>
                <a:ea typeface="黑体" panose="02010609060101010101" pitchFamily="49" charset="-122"/>
              </a:rPr>
              <a:t>维摩诘所在的辩论空间由西魏和隋代的小房子变为上方绘有“借座灯王”典故、具有民俗家居风格的床幔。</a:t>
            </a:r>
            <a:endParaRPr lang="en-US" altLang="zh-CN" dirty="0">
              <a:latin typeface="黑体" panose="02010609060101010101" pitchFamily="49" charset="-122"/>
              <a:ea typeface="黑体" panose="02010609060101010101" pitchFamily="49" charset="-122"/>
            </a:endParaRPr>
          </a:p>
          <a:p>
            <a:pPr>
              <a:lnSpc>
                <a:spcPct val="150000"/>
              </a:lnSpc>
            </a:pPr>
            <a:r>
              <a:rPr lang="en-US" altLang="zh-CN" dirty="0">
                <a:latin typeface="黑体" panose="02010609060101010101" pitchFamily="49" charset="-122"/>
                <a:ea typeface="黑体" panose="02010609060101010101" pitchFamily="49" charset="-122"/>
              </a:rPr>
              <a:t>    </a:t>
            </a:r>
            <a:r>
              <a:rPr lang="zh-CN" altLang="en-US" dirty="0">
                <a:latin typeface="黑体" panose="02010609060101010101" pitchFamily="49" charset="-122"/>
                <a:ea typeface="黑体" panose="02010609060101010101" pitchFamily="49" charset="-122"/>
              </a:rPr>
              <a:t>维摩诘的坐姿一变之前拘泥于特定形式的禅坐，改为“行住坐卧都在定中”的心无挂碍、行无定法的居家、入世的修行方式。</a:t>
            </a:r>
            <a:endParaRPr lang="en-US" altLang="zh-CN" dirty="0">
              <a:latin typeface="黑体" panose="02010609060101010101" pitchFamily="49" charset="-122"/>
              <a:ea typeface="黑体" panose="02010609060101010101" pitchFamily="49" charset="-122"/>
            </a:endParaRPr>
          </a:p>
          <a:p>
            <a:pPr>
              <a:lnSpc>
                <a:spcPct val="150000"/>
              </a:lnSpc>
            </a:pPr>
            <a:r>
              <a:rPr lang="en-US" altLang="zh-CN" dirty="0">
                <a:latin typeface="黑体" panose="02010609060101010101" pitchFamily="49" charset="-122"/>
                <a:ea typeface="黑体" panose="02010609060101010101" pitchFamily="49" charset="-122"/>
              </a:rPr>
              <a:t>    </a:t>
            </a:r>
            <a:r>
              <a:rPr lang="zh-CN" altLang="en-US" dirty="0">
                <a:latin typeface="黑体" panose="02010609060101010101" pitchFamily="49" charset="-122"/>
                <a:ea typeface="黑体" panose="02010609060101010101" pitchFamily="49" charset="-122"/>
              </a:rPr>
              <a:t>其方丈内屏风上饰以书法以美化室内环境、凸显文化之美，则为当时盛唐颇为流行的民俗之风。</a:t>
            </a:r>
            <a:endParaRPr lang="zh-CN" altLang="en-US" dirty="0">
              <a:latin typeface="黑体" panose="02010609060101010101" pitchFamily="49" charset="-122"/>
              <a:ea typeface="黑体" panose="02010609060101010101" pitchFamily="49" charset="-122"/>
            </a:endParaRPr>
          </a:p>
        </p:txBody>
      </p:sp>
      <p:sp>
        <p:nvSpPr>
          <p:cNvPr id="5" name="文本框 4"/>
          <p:cNvSpPr txBox="1"/>
          <p:nvPr/>
        </p:nvSpPr>
        <p:spPr>
          <a:xfrm>
            <a:off x="765346" y="6010383"/>
            <a:ext cx="3498429" cy="307777"/>
          </a:xfrm>
          <a:prstGeom prst="rect">
            <a:avLst/>
          </a:prstGeom>
          <a:noFill/>
        </p:spPr>
        <p:txBody>
          <a:bodyPr wrap="square" rtlCol="0">
            <a:spAutoFit/>
          </a:bodyPr>
          <a:lstStyle/>
          <a:p>
            <a:r>
              <a:rPr lang="zh-CN" altLang="en-US" sz="1400" dirty="0">
                <a:latin typeface="黑体" panose="02010609060101010101" pitchFamily="49" charset="-122"/>
                <a:ea typeface="黑体" panose="02010609060101010101" pitchFamily="49" charset="-122"/>
              </a:rPr>
              <a:t>莫高窟第</a:t>
            </a:r>
            <a:r>
              <a:rPr lang="en-US" altLang="zh-CN" sz="1400" dirty="0">
                <a:latin typeface="黑体" panose="02010609060101010101" pitchFamily="49" charset="-122"/>
                <a:ea typeface="黑体" panose="02010609060101010101" pitchFamily="49" charset="-122"/>
              </a:rPr>
              <a:t>103</a:t>
            </a:r>
            <a:r>
              <a:rPr lang="zh-CN" altLang="en-US" sz="1400" dirty="0">
                <a:latin typeface="黑体" panose="02010609060101010101" pitchFamily="49" charset="-122"/>
                <a:ea typeface="黑体" panose="02010609060101010101" pitchFamily="49" charset="-122"/>
              </a:rPr>
              <a:t>窟主室东壁的</a:t>
            </a:r>
            <a:r>
              <a:rPr lang="en-US" altLang="zh-CN" sz="1400" dirty="0">
                <a:latin typeface="黑体" panose="02010609060101010101" pitchFamily="49" charset="-122"/>
                <a:ea typeface="黑体" panose="02010609060101010101" pitchFamily="49" charset="-122"/>
              </a:rPr>
              <a:t>《</a:t>
            </a:r>
            <a:r>
              <a:rPr lang="zh-CN" altLang="en-US" sz="1400" dirty="0">
                <a:latin typeface="黑体" panose="02010609060101010101" pitchFamily="49" charset="-122"/>
                <a:ea typeface="黑体" panose="02010609060101010101" pitchFamily="49" charset="-122"/>
              </a:rPr>
              <a:t>维摩诘经变</a:t>
            </a:r>
            <a:r>
              <a:rPr lang="en-US" altLang="zh-CN" sz="1400" dirty="0">
                <a:latin typeface="黑体" panose="02010609060101010101" pitchFamily="49" charset="-122"/>
                <a:ea typeface="黑体" panose="02010609060101010101" pitchFamily="49" charset="-122"/>
              </a:rPr>
              <a:t>》</a:t>
            </a:r>
            <a:endParaRPr lang="zh-CN" altLang="en-US" sz="1400" dirty="0"/>
          </a:p>
        </p:txBody>
      </p:sp>
    </p:spTree>
  </p:cSld>
  <p:clrMapOvr>
    <a:masterClrMapping/>
  </p:clrMapOvr>
  <p:transition>
    <p:cut/>
  </p:transition>
</p:sld>
</file>

<file path=ppt/slides/slide14.xml><?xml version="1.0" encoding="utf-8"?>
<p:sld xmlns:a="http://schemas.openxmlformats.org/drawingml/2006/main" xmlns:r="http://schemas.openxmlformats.org/officeDocument/2006/relationships" xmlns:p="http://schemas.openxmlformats.org/presentationml/2006/main">
  <p:cSld>
    <p:bg>
      <p:bgPr>
        <a:gradFill flip="none" rotWithShape="1">
          <a:gsLst>
            <a:gs pos="58000">
              <a:schemeClr val="accent1">
                <a:lumMod val="5000"/>
                <a:lumOff val="95000"/>
              </a:schemeClr>
            </a:gs>
            <a:gs pos="100000">
              <a:srgbClr val="F9E2DE"/>
            </a:gs>
          </a:gsLst>
          <a:lin ang="13500000" scaled="0"/>
        </a:gradFill>
        <a:effectLst/>
      </p:bgPr>
    </p:bg>
    <p:spTree>
      <p:nvGrpSpPr>
        <p:cNvPr id="1" name=""/>
        <p:cNvGrpSpPr/>
        <p:nvPr/>
      </p:nvGrpSpPr>
      <p:grpSpPr>
        <a:xfrm>
          <a:off x="0" y="0"/>
          <a:ext cx="0" cy="0"/>
          <a:chOff x="0" y="0"/>
          <a:chExt cx="0" cy="0"/>
        </a:xfrm>
      </p:grpSpPr>
      <p:pic>
        <p:nvPicPr>
          <p:cNvPr id="4" name="图片 3" descr="b0b870fd47db8e0c3108f5c7340f20e2"/>
          <p:cNvPicPr>
            <a:picLocks noChangeAspect="1"/>
          </p:cNvPicPr>
          <p:nvPr/>
        </p:nvPicPr>
        <p:blipFill>
          <a:blip r:embed="rId1" cstate="print"/>
          <a:srcRect/>
          <a:stretch>
            <a:fillRect/>
          </a:stretch>
        </p:blipFill>
        <p:spPr>
          <a:xfrm>
            <a:off x="10987405" y="5316855"/>
            <a:ext cx="1207135" cy="1546225"/>
          </a:xfrm>
          <a:prstGeom prst="rect">
            <a:avLst/>
          </a:prstGeom>
        </p:spPr>
      </p:pic>
      <p:pic>
        <p:nvPicPr>
          <p:cNvPr id="6" name="图片 5" descr="b0b870fd47db8e0c3108f5c7340f20e2"/>
          <p:cNvPicPr>
            <a:picLocks noChangeAspect="1"/>
          </p:cNvPicPr>
          <p:nvPr/>
        </p:nvPicPr>
        <p:blipFill>
          <a:blip r:embed="rId1" cstate="print"/>
          <a:srcRect t="63935"/>
          <a:stretch>
            <a:fillRect/>
          </a:stretch>
        </p:blipFill>
        <p:spPr>
          <a:xfrm flipH="1">
            <a:off x="0" y="-5080"/>
            <a:ext cx="1978660" cy="913765"/>
          </a:xfrm>
          <a:prstGeom prst="rect">
            <a:avLst/>
          </a:prstGeom>
        </p:spPr>
      </p:pic>
      <p:sp>
        <p:nvSpPr>
          <p:cNvPr id="8" name="文本框 7"/>
          <p:cNvSpPr txBox="1"/>
          <p:nvPr/>
        </p:nvSpPr>
        <p:spPr>
          <a:xfrm>
            <a:off x="9030820" y="122248"/>
            <a:ext cx="3818890" cy="523220"/>
          </a:xfrm>
          <a:prstGeom prst="rect">
            <a:avLst/>
          </a:prstGeom>
          <a:noFill/>
        </p:spPr>
        <p:txBody>
          <a:bodyPr wrap="square" rtlCol="0">
            <a:spAutoFit/>
          </a:bodyPr>
          <a:lstStyle/>
          <a:p>
            <a:pPr algn="ctr"/>
            <a:r>
              <a:rPr lang="zh-CN" altLang="en-US" sz="2800" dirty="0">
                <a:latin typeface="华文新魏" panose="02010800040101010101" pitchFamily="2" charset="-122"/>
                <a:ea typeface="华文新魏" panose="02010800040101010101" pitchFamily="2" charset="-122"/>
                <a:sym typeface="+mn-ea"/>
              </a:rPr>
              <a:t>故事世俗化</a:t>
            </a:r>
            <a:endParaRPr lang="zh-CN" altLang="en-US" sz="1200" spc="200" dirty="0">
              <a:latin typeface="华文新魏" panose="02010800040101010101" pitchFamily="2" charset="-122"/>
              <a:ea typeface="华文新魏" panose="02010800040101010101" pitchFamily="2" charset="-122"/>
              <a:sym typeface="+mn-ea"/>
            </a:endParaRPr>
          </a:p>
        </p:txBody>
      </p:sp>
      <p:sp>
        <p:nvSpPr>
          <p:cNvPr id="3" name="文本框 2"/>
          <p:cNvSpPr txBox="1"/>
          <p:nvPr/>
        </p:nvSpPr>
        <p:spPr>
          <a:xfrm>
            <a:off x="6788485" y="1029984"/>
            <a:ext cx="4402476" cy="3779881"/>
          </a:xfrm>
          <a:prstGeom prst="rect">
            <a:avLst/>
          </a:prstGeom>
          <a:noFill/>
        </p:spPr>
        <p:txBody>
          <a:bodyPr wrap="square" rtlCol="0">
            <a:spAutoFit/>
          </a:bodyPr>
          <a:lstStyle/>
          <a:p>
            <a:pPr>
              <a:lnSpc>
                <a:spcPct val="150000"/>
              </a:lnSpc>
            </a:pPr>
            <a:r>
              <a:rPr lang="zh-CN" altLang="en-US" dirty="0">
                <a:latin typeface="黑体" panose="02010609060101010101" pitchFamily="49" charset="-122"/>
                <a:ea typeface="黑体" panose="02010609060101010101" pitchFamily="49" charset="-122"/>
              </a:rPr>
              <a:t>    </a:t>
            </a:r>
            <a:r>
              <a:rPr lang="en-US" altLang="zh-CN" dirty="0">
                <a:latin typeface="黑体" panose="02010609060101010101" pitchFamily="49" charset="-122"/>
                <a:ea typeface="黑体" panose="02010609060101010101" pitchFamily="49" charset="-122"/>
              </a:rPr>
              <a:t>《</a:t>
            </a:r>
            <a:r>
              <a:rPr lang="zh-CN" altLang="en-US" dirty="0">
                <a:latin typeface="黑体" panose="02010609060101010101" pitchFamily="49" charset="-122"/>
                <a:ea typeface="黑体" panose="02010609060101010101" pitchFamily="49" charset="-122"/>
              </a:rPr>
              <a:t>楞伽经变</a:t>
            </a:r>
            <a:r>
              <a:rPr lang="en-US" altLang="zh-CN" dirty="0">
                <a:latin typeface="黑体" panose="02010609060101010101" pitchFamily="49" charset="-122"/>
                <a:ea typeface="黑体" panose="02010609060101010101" pitchFamily="49" charset="-122"/>
              </a:rPr>
              <a:t>》</a:t>
            </a:r>
            <a:r>
              <a:rPr lang="zh-CN" altLang="en-US" dirty="0">
                <a:latin typeface="黑体" panose="02010609060101010101" pitchFamily="49" charset="-122"/>
                <a:ea typeface="黑体" panose="02010609060101010101" pitchFamily="49" charset="-122"/>
              </a:rPr>
              <a:t>中，楞严佛会，以屠夫卖肉，而案下狗啃骨头来阐释</a:t>
            </a:r>
            <a:r>
              <a:rPr lang="en-US" altLang="zh-CN" dirty="0">
                <a:latin typeface="黑体" panose="02010609060101010101" pitchFamily="49" charset="-122"/>
                <a:ea typeface="黑体" panose="02010609060101010101" pitchFamily="49" charset="-122"/>
              </a:rPr>
              <a:t>《</a:t>
            </a:r>
            <a:r>
              <a:rPr lang="zh-CN" altLang="en-US" dirty="0">
                <a:latin typeface="黑体" panose="02010609060101010101" pitchFamily="49" charset="-122"/>
                <a:ea typeface="黑体" panose="02010609060101010101" pitchFamily="49" charset="-122"/>
              </a:rPr>
              <a:t>断肉食品</a:t>
            </a:r>
            <a:r>
              <a:rPr lang="en-US" altLang="zh-CN" dirty="0">
                <a:latin typeface="黑体" panose="02010609060101010101" pitchFamily="49" charset="-122"/>
                <a:ea typeface="黑体" panose="02010609060101010101" pitchFamily="49" charset="-122"/>
              </a:rPr>
              <a:t>》</a:t>
            </a:r>
            <a:r>
              <a:rPr lang="zh-CN" altLang="en-US" dirty="0">
                <a:latin typeface="黑体" panose="02010609060101010101" pitchFamily="49" charset="-122"/>
                <a:ea typeface="黑体" panose="02010609060101010101" pitchFamily="49" charset="-122"/>
              </a:rPr>
              <a:t>的经文要义。当时的肉市、肉铺、肉案、屠夫的装扮等贴近民俗生活，造型生动具体，进一步模糊了佛国世界与世俗世界的界限，增强了视觉上的可视性以及社会心理上的接近性，更易于弘扬佛法义理，同时也为后世留下了当时社会生活、民俗风情的真实图像。</a:t>
            </a:r>
            <a:endParaRPr lang="zh-CN" altLang="en-US" dirty="0">
              <a:latin typeface="黑体" panose="02010609060101010101" pitchFamily="49" charset="-122"/>
              <a:ea typeface="黑体" panose="02010609060101010101" pitchFamily="49" charset="-122"/>
            </a:endParaRPr>
          </a:p>
        </p:txBody>
      </p:sp>
      <p:sp>
        <p:nvSpPr>
          <p:cNvPr id="5" name="文本框 4"/>
          <p:cNvSpPr txBox="1"/>
          <p:nvPr/>
        </p:nvSpPr>
        <p:spPr>
          <a:xfrm>
            <a:off x="801305" y="5836299"/>
            <a:ext cx="3498429" cy="307777"/>
          </a:xfrm>
          <a:prstGeom prst="rect">
            <a:avLst/>
          </a:prstGeom>
          <a:noFill/>
        </p:spPr>
        <p:txBody>
          <a:bodyPr wrap="square" rtlCol="0">
            <a:spAutoFit/>
          </a:bodyPr>
          <a:lstStyle/>
          <a:p>
            <a:r>
              <a:rPr lang="zh-CN" altLang="en-US" sz="1400" dirty="0">
                <a:latin typeface="黑体" panose="02010609060101010101" pitchFamily="49" charset="-122"/>
                <a:ea typeface="黑体" panose="02010609060101010101" pitchFamily="49" charset="-122"/>
              </a:rPr>
              <a:t>莫高窟第</a:t>
            </a:r>
            <a:r>
              <a:rPr lang="en-US" altLang="zh-CN" sz="1400" dirty="0">
                <a:latin typeface="黑体" panose="02010609060101010101" pitchFamily="49" charset="-122"/>
                <a:ea typeface="黑体" panose="02010609060101010101" pitchFamily="49" charset="-122"/>
              </a:rPr>
              <a:t>85</a:t>
            </a:r>
            <a:r>
              <a:rPr lang="zh-CN" altLang="en-US" sz="1400" dirty="0">
                <a:latin typeface="黑体" panose="02010609060101010101" pitchFamily="49" charset="-122"/>
                <a:ea typeface="黑体" panose="02010609060101010101" pitchFamily="49" charset="-122"/>
              </a:rPr>
              <a:t>窟顶东批的</a:t>
            </a:r>
            <a:r>
              <a:rPr lang="en-US" altLang="zh-CN" sz="1400" dirty="0">
                <a:latin typeface="黑体" panose="02010609060101010101" pitchFamily="49" charset="-122"/>
                <a:ea typeface="黑体" panose="02010609060101010101" pitchFamily="49" charset="-122"/>
              </a:rPr>
              <a:t>《</a:t>
            </a:r>
            <a:r>
              <a:rPr lang="zh-CN" altLang="en-US" sz="1400" dirty="0">
                <a:latin typeface="黑体" panose="02010609060101010101" pitchFamily="49" charset="-122"/>
                <a:ea typeface="黑体" panose="02010609060101010101" pitchFamily="49" charset="-122"/>
              </a:rPr>
              <a:t>楞伽经变</a:t>
            </a:r>
            <a:r>
              <a:rPr lang="en-US" altLang="zh-CN" sz="1400" dirty="0">
                <a:latin typeface="黑体" panose="02010609060101010101" pitchFamily="49" charset="-122"/>
                <a:ea typeface="黑体" panose="02010609060101010101" pitchFamily="49" charset="-122"/>
              </a:rPr>
              <a:t>》</a:t>
            </a:r>
            <a:endParaRPr lang="zh-CN" altLang="en-US" sz="1400" dirty="0"/>
          </a:p>
        </p:txBody>
      </p:sp>
      <p:pic>
        <p:nvPicPr>
          <p:cNvPr id="7" name="图片 6"/>
          <p:cNvPicPr>
            <a:picLocks noChangeAspect="1"/>
          </p:cNvPicPr>
          <p:nvPr/>
        </p:nvPicPr>
        <p:blipFill>
          <a:blip r:embed="rId2"/>
          <a:stretch>
            <a:fillRect/>
          </a:stretch>
        </p:blipFill>
        <p:spPr>
          <a:xfrm>
            <a:off x="396650" y="1086492"/>
            <a:ext cx="6096000" cy="4572000"/>
          </a:xfrm>
          <a:prstGeom prst="rect">
            <a:avLst/>
          </a:prstGeom>
        </p:spPr>
      </p:pic>
    </p:spTree>
  </p:cSld>
  <p:clrMapOvr>
    <a:masterClrMapping/>
  </p:clrMapOvr>
  <p:transition>
    <p:cut/>
  </p:transition>
</p:sld>
</file>

<file path=ppt/slides/slide15.xml><?xml version="1.0" encoding="utf-8"?>
<p:sld xmlns:a="http://schemas.openxmlformats.org/drawingml/2006/main" xmlns:r="http://schemas.openxmlformats.org/officeDocument/2006/relationships" xmlns:p="http://schemas.openxmlformats.org/presentationml/2006/main">
  <p:cSld>
    <p:bg>
      <p:bgPr>
        <a:gradFill flip="none" rotWithShape="1">
          <a:gsLst>
            <a:gs pos="58000">
              <a:schemeClr val="accent1">
                <a:lumMod val="5000"/>
                <a:lumOff val="95000"/>
              </a:schemeClr>
            </a:gs>
            <a:gs pos="100000">
              <a:srgbClr val="F9E2DE"/>
            </a:gs>
          </a:gsLst>
          <a:lin ang="13500000" scaled="0"/>
        </a:gradFill>
        <a:effectLst/>
      </p:bgPr>
    </p:bg>
    <p:spTree>
      <p:nvGrpSpPr>
        <p:cNvPr id="1" name=""/>
        <p:cNvGrpSpPr/>
        <p:nvPr/>
      </p:nvGrpSpPr>
      <p:grpSpPr>
        <a:xfrm>
          <a:off x="0" y="0"/>
          <a:ext cx="0" cy="0"/>
          <a:chOff x="0" y="0"/>
          <a:chExt cx="0" cy="0"/>
        </a:xfrm>
      </p:grpSpPr>
      <p:pic>
        <p:nvPicPr>
          <p:cNvPr id="4" name="图片 3" descr="b0b870fd47db8e0c3108f5c7340f20e2"/>
          <p:cNvPicPr>
            <a:picLocks noChangeAspect="1"/>
          </p:cNvPicPr>
          <p:nvPr/>
        </p:nvPicPr>
        <p:blipFill>
          <a:blip r:embed="rId1" cstate="print"/>
          <a:srcRect/>
          <a:stretch>
            <a:fillRect/>
          </a:stretch>
        </p:blipFill>
        <p:spPr>
          <a:xfrm>
            <a:off x="10987405" y="5316855"/>
            <a:ext cx="1207135" cy="1546225"/>
          </a:xfrm>
          <a:prstGeom prst="rect">
            <a:avLst/>
          </a:prstGeom>
        </p:spPr>
      </p:pic>
      <p:pic>
        <p:nvPicPr>
          <p:cNvPr id="6" name="图片 5" descr="b0b870fd47db8e0c3108f5c7340f20e2"/>
          <p:cNvPicPr>
            <a:picLocks noChangeAspect="1"/>
          </p:cNvPicPr>
          <p:nvPr/>
        </p:nvPicPr>
        <p:blipFill>
          <a:blip r:embed="rId1" cstate="print"/>
          <a:srcRect t="63935"/>
          <a:stretch>
            <a:fillRect/>
          </a:stretch>
        </p:blipFill>
        <p:spPr>
          <a:xfrm flipH="1">
            <a:off x="0" y="-5080"/>
            <a:ext cx="1978660" cy="913765"/>
          </a:xfrm>
          <a:prstGeom prst="rect">
            <a:avLst/>
          </a:prstGeom>
        </p:spPr>
      </p:pic>
      <p:sp>
        <p:nvSpPr>
          <p:cNvPr id="8" name="文本框 7"/>
          <p:cNvSpPr txBox="1"/>
          <p:nvPr/>
        </p:nvSpPr>
        <p:spPr>
          <a:xfrm>
            <a:off x="9030820" y="122248"/>
            <a:ext cx="3818890" cy="523220"/>
          </a:xfrm>
          <a:prstGeom prst="rect">
            <a:avLst/>
          </a:prstGeom>
          <a:noFill/>
        </p:spPr>
        <p:txBody>
          <a:bodyPr wrap="square" rtlCol="0">
            <a:spAutoFit/>
          </a:bodyPr>
          <a:lstStyle/>
          <a:p>
            <a:pPr algn="ctr"/>
            <a:r>
              <a:rPr lang="zh-CN" altLang="en-US" sz="2800" dirty="0">
                <a:latin typeface="华文新魏" panose="02010800040101010101" pitchFamily="2" charset="-122"/>
                <a:ea typeface="华文新魏" panose="02010800040101010101" pitchFamily="2" charset="-122"/>
                <a:sym typeface="+mn-ea"/>
              </a:rPr>
              <a:t>故事世俗化</a:t>
            </a:r>
            <a:endParaRPr lang="zh-CN" altLang="en-US" sz="1200" spc="200" dirty="0">
              <a:latin typeface="华文新魏" panose="02010800040101010101" pitchFamily="2" charset="-122"/>
              <a:ea typeface="华文新魏" panose="02010800040101010101" pitchFamily="2" charset="-122"/>
              <a:sym typeface="+mn-ea"/>
            </a:endParaRPr>
          </a:p>
        </p:txBody>
      </p:sp>
      <p:sp>
        <p:nvSpPr>
          <p:cNvPr id="3" name="文本框 2"/>
          <p:cNvSpPr txBox="1"/>
          <p:nvPr/>
        </p:nvSpPr>
        <p:spPr>
          <a:xfrm>
            <a:off x="7004243" y="915812"/>
            <a:ext cx="4402476" cy="5026376"/>
          </a:xfrm>
          <a:prstGeom prst="rect">
            <a:avLst/>
          </a:prstGeom>
          <a:noFill/>
        </p:spPr>
        <p:txBody>
          <a:bodyPr wrap="square" rtlCol="0">
            <a:spAutoFit/>
          </a:bodyPr>
          <a:lstStyle/>
          <a:p>
            <a:pPr>
              <a:lnSpc>
                <a:spcPct val="150000"/>
              </a:lnSpc>
            </a:pPr>
            <a:r>
              <a:rPr lang="zh-CN" altLang="en-US" dirty="0">
                <a:latin typeface="黑体" panose="02010609060101010101" pitchFamily="49" charset="-122"/>
                <a:ea typeface="黑体" panose="02010609060101010101" pitchFamily="49" charset="-122"/>
              </a:rPr>
              <a:t>    晚唐五代时期，莫高窟第</a:t>
            </a:r>
            <a:r>
              <a:rPr lang="en-US" altLang="zh-CN" dirty="0">
                <a:latin typeface="黑体" panose="02010609060101010101" pitchFamily="49" charset="-122"/>
                <a:ea typeface="黑体" panose="02010609060101010101" pitchFamily="49" charset="-122"/>
              </a:rPr>
              <a:t>98</a:t>
            </a:r>
            <a:r>
              <a:rPr lang="zh-CN" altLang="en-US" dirty="0">
                <a:latin typeface="黑体" panose="02010609060101010101" pitchFamily="49" charset="-122"/>
                <a:ea typeface="黑体" panose="02010609060101010101" pitchFamily="49" charset="-122"/>
              </a:rPr>
              <a:t>窟，归义军节度使曹议金的功德窟中的</a:t>
            </a:r>
            <a:r>
              <a:rPr lang="en-US" altLang="zh-CN" dirty="0">
                <a:latin typeface="黑体" panose="02010609060101010101" pitchFamily="49" charset="-122"/>
                <a:ea typeface="黑体" panose="02010609060101010101" pitchFamily="49" charset="-122"/>
              </a:rPr>
              <a:t>《</a:t>
            </a:r>
            <a:r>
              <a:rPr lang="zh-CN" altLang="en-US" dirty="0">
                <a:latin typeface="黑体" panose="02010609060101010101" pitchFamily="49" charset="-122"/>
                <a:ea typeface="黑体" panose="02010609060101010101" pitchFamily="49" charset="-122"/>
              </a:rPr>
              <a:t>维摩诘经变</a:t>
            </a:r>
            <a:r>
              <a:rPr lang="en-US" altLang="zh-CN" dirty="0">
                <a:latin typeface="黑体" panose="02010609060101010101" pitchFamily="49" charset="-122"/>
                <a:ea typeface="黑体" panose="02010609060101010101" pitchFamily="49" charset="-122"/>
              </a:rPr>
              <a:t>》</a:t>
            </a:r>
            <a:r>
              <a:rPr lang="zh-CN" altLang="en-US" dirty="0">
                <a:latin typeface="黑体" panose="02010609060101010101" pitchFamily="49" charset="-122"/>
                <a:ea typeface="黑体" panose="02010609060101010101" pitchFamily="49" charset="-122"/>
              </a:rPr>
              <a:t>除体现出窟主曹议金的政治拉拢和政权凝聚之外，还以具有现实意义、民俗特征的</a:t>
            </a:r>
            <a:r>
              <a:rPr lang="en-US" altLang="zh-CN" dirty="0">
                <a:latin typeface="黑体" panose="02010609060101010101" pitchFamily="49" charset="-122"/>
                <a:ea typeface="黑体" panose="02010609060101010101" pitchFamily="49" charset="-122"/>
              </a:rPr>
              <a:t>《</a:t>
            </a:r>
            <a:r>
              <a:rPr lang="zh-CN" altLang="en-US" dirty="0">
                <a:latin typeface="黑体" panose="02010609060101010101" pitchFamily="49" charset="-122"/>
                <a:ea typeface="黑体" panose="02010609060101010101" pitchFamily="49" charset="-122"/>
              </a:rPr>
              <a:t>方便品</a:t>
            </a:r>
            <a:r>
              <a:rPr lang="en-US" altLang="zh-CN" dirty="0">
                <a:latin typeface="黑体" panose="02010609060101010101" pitchFamily="49" charset="-122"/>
                <a:ea typeface="黑体" panose="02010609060101010101" pitchFamily="49" charset="-122"/>
              </a:rPr>
              <a:t>》</a:t>
            </a:r>
            <a:r>
              <a:rPr lang="zh-CN" altLang="en-US" dirty="0">
                <a:latin typeface="黑体" panose="02010609060101010101" pitchFamily="49" charset="-122"/>
                <a:ea typeface="黑体" panose="02010609060101010101" pitchFamily="49" charset="-122"/>
              </a:rPr>
              <a:t>作为教化题材，选择特定权贵阶层作为“饶益众生”的特定对象，在酒肆、学堂、博弈处等市井“俗”地对其进行度化，将“入住酒肆，能立其志”等抽象义理以现实社会中的民俗生活场景的方式进行了图像化呈现，增添了含有佛教义理的、具有浓郁人间烟火味的世俗生活小景。画中民俗与地域的特色十分鲜明。</a:t>
            </a:r>
            <a:endParaRPr lang="zh-CN" altLang="en-US" dirty="0">
              <a:latin typeface="黑体" panose="02010609060101010101" pitchFamily="49" charset="-122"/>
              <a:ea typeface="黑体" panose="02010609060101010101" pitchFamily="49" charset="-122"/>
            </a:endParaRPr>
          </a:p>
        </p:txBody>
      </p:sp>
      <p:sp>
        <p:nvSpPr>
          <p:cNvPr id="5" name="文本框 4"/>
          <p:cNvSpPr txBox="1"/>
          <p:nvPr/>
        </p:nvSpPr>
        <p:spPr>
          <a:xfrm>
            <a:off x="698564" y="5867121"/>
            <a:ext cx="3498429" cy="307777"/>
          </a:xfrm>
          <a:prstGeom prst="rect">
            <a:avLst/>
          </a:prstGeom>
          <a:noFill/>
        </p:spPr>
        <p:txBody>
          <a:bodyPr wrap="square" rtlCol="0">
            <a:spAutoFit/>
          </a:bodyPr>
          <a:lstStyle/>
          <a:p>
            <a:r>
              <a:rPr lang="zh-CN" altLang="en-US" sz="1400" dirty="0">
                <a:latin typeface="黑体" panose="02010609060101010101" pitchFamily="49" charset="-122"/>
                <a:ea typeface="黑体" panose="02010609060101010101" pitchFamily="49" charset="-122"/>
              </a:rPr>
              <a:t>莫高窟第</a:t>
            </a:r>
            <a:r>
              <a:rPr lang="en-US" altLang="zh-CN" sz="1400" dirty="0">
                <a:latin typeface="黑体" panose="02010609060101010101" pitchFamily="49" charset="-122"/>
                <a:ea typeface="黑体" panose="02010609060101010101" pitchFamily="49" charset="-122"/>
              </a:rPr>
              <a:t>98</a:t>
            </a:r>
            <a:r>
              <a:rPr lang="zh-CN" altLang="en-US" sz="1400" dirty="0">
                <a:latin typeface="黑体" panose="02010609060101010101" pitchFamily="49" charset="-122"/>
                <a:ea typeface="黑体" panose="02010609060101010101" pitchFamily="49" charset="-122"/>
              </a:rPr>
              <a:t>窟的</a:t>
            </a:r>
            <a:r>
              <a:rPr lang="en-US" altLang="zh-CN" sz="1400" dirty="0">
                <a:latin typeface="黑体" panose="02010609060101010101" pitchFamily="49" charset="-122"/>
                <a:ea typeface="黑体" panose="02010609060101010101" pitchFamily="49" charset="-122"/>
              </a:rPr>
              <a:t>《</a:t>
            </a:r>
            <a:r>
              <a:rPr lang="zh-CN" altLang="en-US" sz="1400" dirty="0">
                <a:latin typeface="黑体" panose="02010609060101010101" pitchFamily="49" charset="-122"/>
                <a:ea typeface="黑体" panose="02010609060101010101" pitchFamily="49" charset="-122"/>
              </a:rPr>
              <a:t>维摩诘经变</a:t>
            </a:r>
            <a:r>
              <a:rPr lang="en-US" altLang="zh-CN" sz="1400" dirty="0">
                <a:latin typeface="黑体" panose="02010609060101010101" pitchFamily="49" charset="-122"/>
                <a:ea typeface="黑体" panose="02010609060101010101" pitchFamily="49" charset="-122"/>
              </a:rPr>
              <a:t>》</a:t>
            </a:r>
            <a:endParaRPr lang="zh-CN" altLang="en-US" sz="1400" dirty="0"/>
          </a:p>
        </p:txBody>
      </p:sp>
      <p:pic>
        <p:nvPicPr>
          <p:cNvPr id="7" name="图片 6"/>
          <p:cNvPicPr>
            <a:picLocks noChangeAspect="1"/>
          </p:cNvPicPr>
          <p:nvPr/>
        </p:nvPicPr>
        <p:blipFill>
          <a:blip r:embed="rId2"/>
          <a:stretch>
            <a:fillRect/>
          </a:stretch>
        </p:blipFill>
        <p:spPr>
          <a:xfrm>
            <a:off x="193391" y="1081934"/>
            <a:ext cx="6615534" cy="4679878"/>
          </a:xfrm>
          <a:prstGeom prst="rect">
            <a:avLst/>
          </a:prstGeom>
        </p:spPr>
      </p:pic>
    </p:spTree>
  </p:cSld>
  <p:clrMapOvr>
    <a:masterClrMapping/>
  </p:clrMapOvr>
  <p:transition>
    <p:cut/>
  </p:transition>
</p:sld>
</file>

<file path=ppt/slides/slide16.xml><?xml version="1.0" encoding="utf-8"?>
<p:sld xmlns:a="http://schemas.openxmlformats.org/drawingml/2006/main" xmlns:r="http://schemas.openxmlformats.org/officeDocument/2006/relationships" xmlns:p="http://schemas.openxmlformats.org/presentationml/2006/main">
  <p:cSld>
    <p:bg>
      <p:bgPr>
        <a:gradFill flip="none" rotWithShape="1">
          <a:gsLst>
            <a:gs pos="58000">
              <a:schemeClr val="accent1">
                <a:lumMod val="5000"/>
                <a:lumOff val="95000"/>
              </a:schemeClr>
            </a:gs>
            <a:gs pos="100000">
              <a:srgbClr val="F9E2DE"/>
            </a:gs>
          </a:gsLst>
          <a:lin ang="13500000" scaled="0"/>
        </a:gradFill>
        <a:effectLst/>
      </p:bgPr>
    </p:bg>
    <p:spTree>
      <p:nvGrpSpPr>
        <p:cNvPr id="1" name=""/>
        <p:cNvGrpSpPr/>
        <p:nvPr/>
      </p:nvGrpSpPr>
      <p:grpSpPr>
        <a:xfrm>
          <a:off x="0" y="0"/>
          <a:ext cx="0" cy="0"/>
          <a:chOff x="0" y="0"/>
          <a:chExt cx="0" cy="0"/>
        </a:xfrm>
      </p:grpSpPr>
      <p:pic>
        <p:nvPicPr>
          <p:cNvPr id="5" name="图片 4" descr="5894736324b40f3eec30fa7c5c7e1cca"/>
          <p:cNvPicPr>
            <a:picLocks noChangeAspect="1"/>
          </p:cNvPicPr>
          <p:nvPr/>
        </p:nvPicPr>
        <p:blipFill>
          <a:blip r:embed="rId1" cstate="print"/>
          <a:stretch>
            <a:fillRect/>
          </a:stretch>
        </p:blipFill>
        <p:spPr>
          <a:xfrm flipH="1">
            <a:off x="-17780" y="635"/>
            <a:ext cx="4076700" cy="5107305"/>
          </a:xfrm>
          <a:prstGeom prst="rect">
            <a:avLst/>
          </a:prstGeom>
        </p:spPr>
      </p:pic>
      <p:sp>
        <p:nvSpPr>
          <p:cNvPr id="7" name="文本框 6"/>
          <p:cNvSpPr txBox="1"/>
          <p:nvPr/>
        </p:nvSpPr>
        <p:spPr>
          <a:xfrm>
            <a:off x="7612380" y="1965325"/>
            <a:ext cx="1264920" cy="701040"/>
          </a:xfrm>
          <a:prstGeom prst="rect">
            <a:avLst/>
          </a:prstGeom>
          <a:noFill/>
        </p:spPr>
        <p:txBody>
          <a:bodyPr wrap="square" rtlCol="0">
            <a:spAutoFit/>
          </a:bodyPr>
          <a:lstStyle/>
          <a:p>
            <a:pPr algn="ctr"/>
            <a:r>
              <a:rPr lang="zh-CN" altLang="en-US" sz="4000" dirty="0">
                <a:latin typeface="仿宋" panose="02010609060101010101" charset="-122"/>
                <a:ea typeface="仿宋" panose="02010609060101010101" charset="-122"/>
                <a:sym typeface="+mn-ea"/>
              </a:rPr>
              <a:t>【</a:t>
            </a:r>
            <a:r>
              <a:rPr lang="zh-CN" altLang="en-US" sz="4000" dirty="0">
                <a:latin typeface="华文新魏" panose="02010800040101010101" pitchFamily="2" charset="-122"/>
                <a:ea typeface="华文新魏" panose="02010800040101010101" pitchFamily="2" charset="-122"/>
                <a:sym typeface="+mn-ea"/>
              </a:rPr>
              <a:t>伍</a:t>
            </a:r>
            <a:r>
              <a:rPr lang="zh-CN" altLang="en-US" sz="4000" dirty="0">
                <a:latin typeface="仿宋" panose="02010609060101010101" charset="-122"/>
                <a:ea typeface="仿宋" panose="02010609060101010101" charset="-122"/>
              </a:rPr>
              <a:t>】</a:t>
            </a:r>
            <a:endParaRPr lang="zh-CN" altLang="en-US" sz="4000" dirty="0">
              <a:latin typeface="仿宋" panose="02010609060101010101" charset="-122"/>
              <a:ea typeface="仿宋" panose="02010609060101010101" charset="-122"/>
            </a:endParaRPr>
          </a:p>
        </p:txBody>
      </p:sp>
      <p:sp>
        <p:nvSpPr>
          <p:cNvPr id="14" name="文本框 13"/>
          <p:cNvSpPr txBox="1"/>
          <p:nvPr/>
        </p:nvSpPr>
        <p:spPr>
          <a:xfrm>
            <a:off x="6335395" y="2841625"/>
            <a:ext cx="3818890" cy="523220"/>
          </a:xfrm>
          <a:prstGeom prst="rect">
            <a:avLst/>
          </a:prstGeom>
          <a:noFill/>
        </p:spPr>
        <p:txBody>
          <a:bodyPr wrap="square" rtlCol="0">
            <a:spAutoFit/>
          </a:bodyPr>
          <a:lstStyle/>
          <a:p>
            <a:pPr algn="ctr"/>
            <a:r>
              <a:rPr lang="zh-CN" altLang="en-US" sz="2800" dirty="0">
                <a:latin typeface="华文新魏" panose="02010800040101010101" pitchFamily="2" charset="-122"/>
                <a:ea typeface="华文新魏" panose="02010800040101010101" pitchFamily="2" charset="-122"/>
                <a:sym typeface="+mn-ea"/>
              </a:rPr>
              <a:t>构图世俗化</a:t>
            </a:r>
            <a:endParaRPr lang="zh-CN" altLang="en-US" sz="1200" spc="200" dirty="0">
              <a:latin typeface="华文新魏" panose="02010800040101010101" pitchFamily="2" charset="-122"/>
              <a:ea typeface="华文新魏" panose="02010800040101010101" pitchFamily="2" charset="-122"/>
              <a:sym typeface="+mn-ea"/>
            </a:endParaRPr>
          </a:p>
        </p:txBody>
      </p:sp>
      <p:sp>
        <p:nvSpPr>
          <p:cNvPr id="2" name="任意多边形 1"/>
          <p:cNvSpPr/>
          <p:nvPr/>
        </p:nvSpPr>
        <p:spPr>
          <a:xfrm>
            <a:off x="6044565" y="3682365"/>
            <a:ext cx="4491355" cy="0"/>
          </a:xfrm>
          <a:custGeom>
            <a:avLst/>
            <a:gdLst>
              <a:gd name="connisteX0" fmla="*/ 0 w 4491355"/>
              <a:gd name="connsiteY0" fmla="*/ 0 h 0"/>
              <a:gd name="connisteX1" fmla="*/ 4491355 w 4491355"/>
              <a:gd name="connsiteY1" fmla="*/ 0 h 0"/>
            </a:gdLst>
            <a:ahLst/>
            <a:cxnLst>
              <a:cxn ang="0">
                <a:pos x="connisteX0" y="connsiteY0"/>
              </a:cxn>
              <a:cxn ang="0">
                <a:pos x="connisteX1" y="connsiteY1"/>
              </a:cxn>
            </a:cxnLst>
            <a:rect l="l" t="t" r="r" b="b"/>
            <a:pathLst>
              <a:path w="4491355">
                <a:moveTo>
                  <a:pt x="0" y="0"/>
                </a:moveTo>
                <a:lnTo>
                  <a:pt x="4491355" y="0"/>
                </a:lnTo>
              </a:path>
            </a:pathLst>
          </a:custGeom>
          <a:noFill/>
          <a:ln w="31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p:fade thruBlk="1"/>
  </p:transition>
</p:sld>
</file>

<file path=ppt/slides/slide17.xml><?xml version="1.0" encoding="utf-8"?>
<p:sld xmlns:a="http://schemas.openxmlformats.org/drawingml/2006/main" xmlns:r="http://schemas.openxmlformats.org/officeDocument/2006/relationships" xmlns:p="http://schemas.openxmlformats.org/presentationml/2006/main">
  <p:cSld>
    <p:bg>
      <p:bgPr>
        <a:gradFill flip="none" rotWithShape="1">
          <a:gsLst>
            <a:gs pos="58000">
              <a:schemeClr val="accent1">
                <a:lumMod val="5000"/>
                <a:lumOff val="95000"/>
              </a:schemeClr>
            </a:gs>
            <a:gs pos="100000">
              <a:srgbClr val="F9E2DE"/>
            </a:gs>
          </a:gsLst>
          <a:lin ang="13500000" scaled="0"/>
        </a:gradFill>
        <a:effectLst/>
      </p:bgPr>
    </p:bg>
    <p:spTree>
      <p:nvGrpSpPr>
        <p:cNvPr id="1" name=""/>
        <p:cNvGrpSpPr/>
        <p:nvPr/>
      </p:nvGrpSpPr>
      <p:grpSpPr>
        <a:xfrm>
          <a:off x="0" y="0"/>
          <a:ext cx="0" cy="0"/>
          <a:chOff x="0" y="0"/>
          <a:chExt cx="0" cy="0"/>
        </a:xfrm>
      </p:grpSpPr>
      <p:pic>
        <p:nvPicPr>
          <p:cNvPr id="4" name="图片 3" descr="b0b870fd47db8e0c3108f5c7340f20e2"/>
          <p:cNvPicPr>
            <a:picLocks noChangeAspect="1"/>
          </p:cNvPicPr>
          <p:nvPr/>
        </p:nvPicPr>
        <p:blipFill>
          <a:blip r:embed="rId1" cstate="print"/>
          <a:srcRect/>
          <a:stretch>
            <a:fillRect/>
          </a:stretch>
        </p:blipFill>
        <p:spPr>
          <a:xfrm>
            <a:off x="10987405" y="5316855"/>
            <a:ext cx="1207135" cy="1546225"/>
          </a:xfrm>
          <a:prstGeom prst="rect">
            <a:avLst/>
          </a:prstGeom>
        </p:spPr>
      </p:pic>
      <p:pic>
        <p:nvPicPr>
          <p:cNvPr id="6" name="图片 5" descr="b0b870fd47db8e0c3108f5c7340f20e2"/>
          <p:cNvPicPr>
            <a:picLocks noChangeAspect="1"/>
          </p:cNvPicPr>
          <p:nvPr/>
        </p:nvPicPr>
        <p:blipFill>
          <a:blip r:embed="rId1" cstate="print"/>
          <a:srcRect t="63935"/>
          <a:stretch>
            <a:fillRect/>
          </a:stretch>
        </p:blipFill>
        <p:spPr>
          <a:xfrm flipH="1">
            <a:off x="0" y="-5080"/>
            <a:ext cx="1978660" cy="913765"/>
          </a:xfrm>
          <a:prstGeom prst="rect">
            <a:avLst/>
          </a:prstGeom>
        </p:spPr>
      </p:pic>
      <p:sp>
        <p:nvSpPr>
          <p:cNvPr id="8" name="文本框 7"/>
          <p:cNvSpPr txBox="1"/>
          <p:nvPr/>
        </p:nvSpPr>
        <p:spPr>
          <a:xfrm>
            <a:off x="8866434" y="190192"/>
            <a:ext cx="3818890" cy="523220"/>
          </a:xfrm>
          <a:prstGeom prst="rect">
            <a:avLst/>
          </a:prstGeom>
          <a:noFill/>
        </p:spPr>
        <p:txBody>
          <a:bodyPr wrap="square" rtlCol="0">
            <a:spAutoFit/>
          </a:bodyPr>
          <a:lstStyle/>
          <a:p>
            <a:pPr algn="ctr"/>
            <a:r>
              <a:rPr lang="zh-CN" altLang="en-US" sz="2800" dirty="0">
                <a:latin typeface="华文新魏" panose="02010800040101010101" pitchFamily="2" charset="-122"/>
                <a:ea typeface="华文新魏" panose="02010800040101010101" pitchFamily="2" charset="-122"/>
                <a:sym typeface="+mn-ea"/>
              </a:rPr>
              <a:t>构图世俗化</a:t>
            </a:r>
            <a:endParaRPr lang="zh-CN" altLang="en-US" sz="1200" spc="200" dirty="0">
              <a:latin typeface="华文新魏" panose="02010800040101010101" pitchFamily="2" charset="-122"/>
              <a:ea typeface="华文新魏" panose="02010800040101010101" pitchFamily="2" charset="-122"/>
              <a:sym typeface="+mn-ea"/>
            </a:endParaRPr>
          </a:p>
        </p:txBody>
      </p:sp>
      <p:pic>
        <p:nvPicPr>
          <p:cNvPr id="7" name="图片 6"/>
          <p:cNvPicPr>
            <a:picLocks noChangeAspect="1"/>
          </p:cNvPicPr>
          <p:nvPr/>
        </p:nvPicPr>
        <p:blipFill>
          <a:blip r:embed="rId2"/>
          <a:stretch>
            <a:fillRect/>
          </a:stretch>
        </p:blipFill>
        <p:spPr>
          <a:xfrm>
            <a:off x="1330292" y="1094197"/>
            <a:ext cx="8921042" cy="4669606"/>
          </a:xfrm>
          <a:prstGeom prst="rect">
            <a:avLst/>
          </a:prstGeom>
        </p:spPr>
      </p:pic>
      <p:sp>
        <p:nvSpPr>
          <p:cNvPr id="9" name="文本框 8"/>
          <p:cNvSpPr txBox="1"/>
          <p:nvPr/>
        </p:nvSpPr>
        <p:spPr>
          <a:xfrm>
            <a:off x="1217487" y="5990699"/>
            <a:ext cx="4022333" cy="307777"/>
          </a:xfrm>
          <a:prstGeom prst="rect">
            <a:avLst/>
          </a:prstGeom>
          <a:noFill/>
        </p:spPr>
        <p:txBody>
          <a:bodyPr wrap="square" rtlCol="0">
            <a:spAutoFit/>
          </a:bodyPr>
          <a:lstStyle/>
          <a:p>
            <a:r>
              <a:rPr lang="zh-CN" altLang="en-US" sz="1400" dirty="0">
                <a:latin typeface="黑体" panose="02010609060101010101" pitchFamily="49" charset="-122"/>
                <a:ea typeface="黑体" panose="02010609060101010101" pitchFamily="49" charset="-122"/>
              </a:rPr>
              <a:t>盛唐</a:t>
            </a:r>
            <a:r>
              <a:rPr lang="en-US" altLang="zh-CN" sz="1400" dirty="0">
                <a:latin typeface="黑体" panose="02010609060101010101" pitchFamily="49" charset="-122"/>
                <a:ea typeface="黑体" panose="02010609060101010101" pitchFamily="49" charset="-122"/>
              </a:rPr>
              <a:t>217</a:t>
            </a:r>
            <a:r>
              <a:rPr lang="zh-CN" altLang="en-US" sz="1400" dirty="0">
                <a:latin typeface="黑体" panose="02010609060101010101" pitchFamily="49" charset="-122"/>
                <a:ea typeface="黑体" panose="02010609060101010101" pitchFamily="49" charset="-122"/>
              </a:rPr>
              <a:t>窟主室北壁通壁</a:t>
            </a:r>
            <a:r>
              <a:rPr lang="en-US" altLang="zh-CN" sz="1400" dirty="0">
                <a:latin typeface="黑体" panose="02010609060101010101" pitchFamily="49" charset="-122"/>
                <a:ea typeface="黑体" panose="02010609060101010101" pitchFamily="49" charset="-122"/>
              </a:rPr>
              <a:t>《</a:t>
            </a:r>
            <a:r>
              <a:rPr lang="zh-CN" altLang="en-US" sz="1400" dirty="0">
                <a:latin typeface="黑体" panose="02010609060101010101" pitchFamily="49" charset="-122"/>
                <a:ea typeface="黑体" panose="02010609060101010101" pitchFamily="49" charset="-122"/>
              </a:rPr>
              <a:t>观无量寿经变</a:t>
            </a:r>
            <a:r>
              <a:rPr lang="en-US" altLang="zh-CN" sz="1400" dirty="0">
                <a:latin typeface="黑体" panose="02010609060101010101" pitchFamily="49" charset="-122"/>
                <a:ea typeface="黑体" panose="02010609060101010101" pitchFamily="49" charset="-122"/>
              </a:rPr>
              <a:t>》</a:t>
            </a:r>
            <a:endParaRPr lang="zh-CN" altLang="en-US" sz="1400" dirty="0">
              <a:latin typeface="黑体" panose="02010609060101010101" pitchFamily="49" charset="-122"/>
              <a:ea typeface="黑体" panose="02010609060101010101" pitchFamily="49" charset="-122"/>
            </a:endParaRPr>
          </a:p>
        </p:txBody>
      </p:sp>
    </p:spTree>
  </p:cSld>
  <p:clrMapOvr>
    <a:masterClrMapping/>
  </p:clrMapOvr>
  <p:transition>
    <p:wipe dir="d"/>
  </p:transition>
</p:sld>
</file>

<file path=ppt/slides/slide18.xml><?xml version="1.0" encoding="utf-8"?>
<p:sld xmlns:a="http://schemas.openxmlformats.org/drawingml/2006/main" xmlns:r="http://schemas.openxmlformats.org/officeDocument/2006/relationships" xmlns:p="http://schemas.openxmlformats.org/presentationml/2006/main">
  <p:cSld>
    <p:bg>
      <p:bgPr>
        <a:gradFill flip="none" rotWithShape="1">
          <a:gsLst>
            <a:gs pos="58000">
              <a:schemeClr val="accent1">
                <a:lumMod val="5000"/>
                <a:lumOff val="95000"/>
              </a:schemeClr>
            </a:gs>
            <a:gs pos="100000">
              <a:srgbClr val="F9E2DE"/>
            </a:gs>
          </a:gsLst>
          <a:lin ang="13500000" scaled="0"/>
        </a:gradFill>
        <a:effectLst/>
      </p:bgPr>
    </p:bg>
    <p:spTree>
      <p:nvGrpSpPr>
        <p:cNvPr id="1" name=""/>
        <p:cNvGrpSpPr/>
        <p:nvPr/>
      </p:nvGrpSpPr>
      <p:grpSpPr>
        <a:xfrm>
          <a:off x="0" y="0"/>
          <a:ext cx="0" cy="0"/>
          <a:chOff x="0" y="0"/>
          <a:chExt cx="0" cy="0"/>
        </a:xfrm>
      </p:grpSpPr>
      <p:pic>
        <p:nvPicPr>
          <p:cNvPr id="4" name="图片 3" descr="b0b870fd47db8e0c3108f5c7340f20e2"/>
          <p:cNvPicPr>
            <a:picLocks noChangeAspect="1"/>
          </p:cNvPicPr>
          <p:nvPr/>
        </p:nvPicPr>
        <p:blipFill>
          <a:blip r:embed="rId1" cstate="print"/>
          <a:srcRect/>
          <a:stretch>
            <a:fillRect/>
          </a:stretch>
        </p:blipFill>
        <p:spPr>
          <a:xfrm>
            <a:off x="10987405" y="5316855"/>
            <a:ext cx="1207135" cy="1546225"/>
          </a:xfrm>
          <a:prstGeom prst="rect">
            <a:avLst/>
          </a:prstGeom>
        </p:spPr>
      </p:pic>
      <p:pic>
        <p:nvPicPr>
          <p:cNvPr id="6" name="图片 5" descr="b0b870fd47db8e0c3108f5c7340f20e2"/>
          <p:cNvPicPr>
            <a:picLocks noChangeAspect="1"/>
          </p:cNvPicPr>
          <p:nvPr/>
        </p:nvPicPr>
        <p:blipFill>
          <a:blip r:embed="rId1" cstate="print"/>
          <a:srcRect t="63935"/>
          <a:stretch>
            <a:fillRect/>
          </a:stretch>
        </p:blipFill>
        <p:spPr>
          <a:xfrm flipH="1">
            <a:off x="0" y="-5080"/>
            <a:ext cx="1978660" cy="913765"/>
          </a:xfrm>
          <a:prstGeom prst="rect">
            <a:avLst/>
          </a:prstGeom>
        </p:spPr>
      </p:pic>
      <p:sp>
        <p:nvSpPr>
          <p:cNvPr id="8" name="文本框 7"/>
          <p:cNvSpPr txBox="1"/>
          <p:nvPr/>
        </p:nvSpPr>
        <p:spPr>
          <a:xfrm>
            <a:off x="8866434" y="190192"/>
            <a:ext cx="3818890" cy="523220"/>
          </a:xfrm>
          <a:prstGeom prst="rect">
            <a:avLst/>
          </a:prstGeom>
          <a:noFill/>
        </p:spPr>
        <p:txBody>
          <a:bodyPr wrap="square" rtlCol="0">
            <a:spAutoFit/>
          </a:bodyPr>
          <a:lstStyle/>
          <a:p>
            <a:pPr algn="ctr"/>
            <a:r>
              <a:rPr lang="zh-CN" altLang="en-US" sz="2800" dirty="0">
                <a:latin typeface="华文新魏" panose="02010800040101010101" pitchFamily="2" charset="-122"/>
                <a:ea typeface="华文新魏" panose="02010800040101010101" pitchFamily="2" charset="-122"/>
                <a:sym typeface="+mn-ea"/>
              </a:rPr>
              <a:t>构图世俗化</a:t>
            </a:r>
            <a:endParaRPr lang="zh-CN" altLang="en-US" sz="1200" spc="200" dirty="0">
              <a:latin typeface="华文新魏" panose="02010800040101010101" pitchFamily="2" charset="-122"/>
              <a:ea typeface="华文新魏" panose="02010800040101010101" pitchFamily="2" charset="-122"/>
              <a:sym typeface="+mn-ea"/>
            </a:endParaRPr>
          </a:p>
        </p:txBody>
      </p:sp>
      <p:sp>
        <p:nvSpPr>
          <p:cNvPr id="9" name="文本框 8"/>
          <p:cNvSpPr txBox="1"/>
          <p:nvPr/>
        </p:nvSpPr>
        <p:spPr>
          <a:xfrm>
            <a:off x="7093077" y="6201095"/>
            <a:ext cx="2899025" cy="307777"/>
          </a:xfrm>
          <a:prstGeom prst="rect">
            <a:avLst/>
          </a:prstGeom>
          <a:noFill/>
        </p:spPr>
        <p:txBody>
          <a:bodyPr wrap="square" rtlCol="0">
            <a:spAutoFit/>
          </a:bodyPr>
          <a:lstStyle/>
          <a:p>
            <a:r>
              <a:rPr lang="zh-CN" altLang="en-US" sz="1400" dirty="0">
                <a:latin typeface="黑体" panose="02010609060101010101" pitchFamily="49" charset="-122"/>
                <a:ea typeface="黑体" panose="02010609060101010101" pitchFamily="49" charset="-122"/>
              </a:rPr>
              <a:t>中唐第</a:t>
            </a:r>
            <a:r>
              <a:rPr lang="en-US" altLang="zh-CN" sz="1400" dirty="0">
                <a:latin typeface="黑体" panose="02010609060101010101" pitchFamily="49" charset="-122"/>
                <a:ea typeface="黑体" panose="02010609060101010101" pitchFamily="49" charset="-122"/>
              </a:rPr>
              <a:t>112</a:t>
            </a:r>
            <a:r>
              <a:rPr lang="zh-CN" altLang="en-US" sz="1400" dirty="0">
                <a:latin typeface="黑体" panose="02010609060101010101" pitchFamily="49" charset="-122"/>
                <a:ea typeface="黑体" panose="02010609060101010101" pitchFamily="49" charset="-122"/>
              </a:rPr>
              <a:t>窟北壁的</a:t>
            </a:r>
            <a:r>
              <a:rPr lang="en-US" altLang="zh-CN" sz="1400" dirty="0">
                <a:latin typeface="黑体" panose="02010609060101010101" pitchFamily="49" charset="-122"/>
                <a:ea typeface="黑体" panose="02010609060101010101" pitchFamily="49" charset="-122"/>
              </a:rPr>
              <a:t>《</a:t>
            </a:r>
            <a:r>
              <a:rPr lang="zh-CN" altLang="en-US" sz="1400" dirty="0">
                <a:latin typeface="黑体" panose="02010609060101010101" pitchFamily="49" charset="-122"/>
                <a:ea typeface="黑体" panose="02010609060101010101" pitchFamily="49" charset="-122"/>
              </a:rPr>
              <a:t>药师经变</a:t>
            </a:r>
            <a:r>
              <a:rPr lang="en-US" altLang="zh-CN" sz="1400" dirty="0">
                <a:latin typeface="黑体" panose="02010609060101010101" pitchFamily="49" charset="-122"/>
                <a:ea typeface="黑体" panose="02010609060101010101" pitchFamily="49" charset="-122"/>
              </a:rPr>
              <a:t>》</a:t>
            </a:r>
            <a:endParaRPr lang="zh-CN" altLang="en-US" sz="1400" dirty="0">
              <a:latin typeface="黑体" panose="02010609060101010101" pitchFamily="49" charset="-122"/>
              <a:ea typeface="黑体" panose="02010609060101010101" pitchFamily="49" charset="-122"/>
            </a:endParaRPr>
          </a:p>
        </p:txBody>
      </p:sp>
      <p:pic>
        <p:nvPicPr>
          <p:cNvPr id="2" name="图片 1"/>
          <p:cNvPicPr>
            <a:picLocks noChangeAspect="1"/>
          </p:cNvPicPr>
          <p:nvPr/>
        </p:nvPicPr>
        <p:blipFill rotWithShape="1">
          <a:blip r:embed="rId2"/>
          <a:srcRect b="4570"/>
          <a:stretch>
            <a:fillRect/>
          </a:stretch>
        </p:blipFill>
        <p:spPr>
          <a:xfrm>
            <a:off x="1854485" y="190192"/>
            <a:ext cx="4833620" cy="6512080"/>
          </a:xfrm>
          <a:prstGeom prst="rect">
            <a:avLst/>
          </a:prstGeom>
        </p:spPr>
      </p:pic>
    </p:spTree>
  </p:cSld>
  <p:clrMapOvr>
    <a:masterClrMapping/>
  </p:clrMapOvr>
  <p:transition>
    <p:wipe dir="d"/>
  </p:transition>
</p:sld>
</file>

<file path=ppt/slides/slide19.xml><?xml version="1.0" encoding="utf-8"?>
<p:sld xmlns:a="http://schemas.openxmlformats.org/drawingml/2006/main" xmlns:r="http://schemas.openxmlformats.org/officeDocument/2006/relationships" xmlns:p="http://schemas.openxmlformats.org/presentationml/2006/main">
  <p:cSld>
    <p:bg>
      <p:bgPr>
        <a:gradFill flip="none" rotWithShape="1">
          <a:gsLst>
            <a:gs pos="58000">
              <a:schemeClr val="accent1">
                <a:lumMod val="5000"/>
                <a:lumOff val="95000"/>
              </a:schemeClr>
            </a:gs>
            <a:gs pos="100000">
              <a:srgbClr val="F9E2DE"/>
            </a:gs>
          </a:gsLst>
          <a:lin ang="13500000" scaled="0"/>
        </a:gradFill>
        <a:effectLst/>
      </p:bgPr>
    </p:bg>
    <p:spTree>
      <p:nvGrpSpPr>
        <p:cNvPr id="1" name=""/>
        <p:cNvGrpSpPr/>
        <p:nvPr/>
      </p:nvGrpSpPr>
      <p:grpSpPr>
        <a:xfrm>
          <a:off x="0" y="0"/>
          <a:ext cx="0" cy="0"/>
          <a:chOff x="0" y="0"/>
          <a:chExt cx="0" cy="0"/>
        </a:xfrm>
      </p:grpSpPr>
      <p:pic>
        <p:nvPicPr>
          <p:cNvPr id="4" name="图片 3" descr="b0b870fd47db8e0c3108f5c7340f20e2"/>
          <p:cNvPicPr>
            <a:picLocks noChangeAspect="1"/>
          </p:cNvPicPr>
          <p:nvPr/>
        </p:nvPicPr>
        <p:blipFill>
          <a:blip r:embed="rId1" cstate="print"/>
          <a:srcRect/>
          <a:stretch>
            <a:fillRect/>
          </a:stretch>
        </p:blipFill>
        <p:spPr>
          <a:xfrm>
            <a:off x="10987405" y="5316855"/>
            <a:ext cx="1207135" cy="1546225"/>
          </a:xfrm>
          <a:prstGeom prst="rect">
            <a:avLst/>
          </a:prstGeom>
        </p:spPr>
      </p:pic>
      <p:pic>
        <p:nvPicPr>
          <p:cNvPr id="6" name="图片 5" descr="b0b870fd47db8e0c3108f5c7340f20e2"/>
          <p:cNvPicPr>
            <a:picLocks noChangeAspect="1"/>
          </p:cNvPicPr>
          <p:nvPr/>
        </p:nvPicPr>
        <p:blipFill>
          <a:blip r:embed="rId1" cstate="print"/>
          <a:srcRect t="63935"/>
          <a:stretch>
            <a:fillRect/>
          </a:stretch>
        </p:blipFill>
        <p:spPr>
          <a:xfrm flipH="1">
            <a:off x="0" y="-5080"/>
            <a:ext cx="1978660" cy="913765"/>
          </a:xfrm>
          <a:prstGeom prst="rect">
            <a:avLst/>
          </a:prstGeom>
        </p:spPr>
      </p:pic>
      <p:sp>
        <p:nvSpPr>
          <p:cNvPr id="8" name="文本框 7"/>
          <p:cNvSpPr txBox="1"/>
          <p:nvPr/>
        </p:nvSpPr>
        <p:spPr>
          <a:xfrm>
            <a:off x="8866434" y="190192"/>
            <a:ext cx="3818890" cy="523220"/>
          </a:xfrm>
          <a:prstGeom prst="rect">
            <a:avLst/>
          </a:prstGeom>
          <a:noFill/>
        </p:spPr>
        <p:txBody>
          <a:bodyPr wrap="square" rtlCol="0">
            <a:spAutoFit/>
          </a:bodyPr>
          <a:lstStyle/>
          <a:p>
            <a:pPr algn="ctr"/>
            <a:r>
              <a:rPr lang="zh-CN" altLang="en-US" sz="2800" dirty="0">
                <a:latin typeface="华文新魏" panose="02010800040101010101" pitchFamily="2" charset="-122"/>
                <a:ea typeface="华文新魏" panose="02010800040101010101" pitchFamily="2" charset="-122"/>
                <a:sym typeface="+mn-ea"/>
              </a:rPr>
              <a:t>构图世俗化</a:t>
            </a:r>
            <a:endParaRPr lang="zh-CN" altLang="en-US" sz="1200" spc="200" dirty="0">
              <a:latin typeface="华文新魏" panose="02010800040101010101" pitchFamily="2" charset="-122"/>
              <a:ea typeface="华文新魏" panose="02010800040101010101" pitchFamily="2" charset="-122"/>
              <a:sym typeface="+mn-ea"/>
            </a:endParaRPr>
          </a:p>
        </p:txBody>
      </p:sp>
      <p:sp>
        <p:nvSpPr>
          <p:cNvPr id="9" name="文本框 8"/>
          <p:cNvSpPr txBox="1"/>
          <p:nvPr/>
        </p:nvSpPr>
        <p:spPr>
          <a:xfrm>
            <a:off x="7876854" y="6367857"/>
            <a:ext cx="2899025" cy="307777"/>
          </a:xfrm>
          <a:prstGeom prst="rect">
            <a:avLst/>
          </a:prstGeom>
          <a:noFill/>
        </p:spPr>
        <p:txBody>
          <a:bodyPr wrap="square" rtlCol="0">
            <a:spAutoFit/>
          </a:bodyPr>
          <a:lstStyle/>
          <a:p>
            <a:r>
              <a:rPr lang="zh-CN" altLang="en-US" sz="1400" dirty="0">
                <a:latin typeface="黑体" panose="02010609060101010101" pitchFamily="49" charset="-122"/>
                <a:ea typeface="黑体" panose="02010609060101010101" pitchFamily="49" charset="-122"/>
              </a:rPr>
              <a:t>晚唐第</a:t>
            </a:r>
            <a:r>
              <a:rPr lang="en-US" altLang="zh-CN" sz="1400" dirty="0">
                <a:latin typeface="黑体" panose="02010609060101010101" pitchFamily="49" charset="-122"/>
                <a:ea typeface="黑体" panose="02010609060101010101" pitchFamily="49" charset="-122"/>
              </a:rPr>
              <a:t>85</a:t>
            </a:r>
            <a:r>
              <a:rPr lang="zh-CN" altLang="en-US" sz="1400" dirty="0">
                <a:latin typeface="黑体" panose="02010609060101010101" pitchFamily="49" charset="-122"/>
                <a:ea typeface="黑体" panose="02010609060101010101" pitchFamily="49" charset="-122"/>
              </a:rPr>
              <a:t>窟南壁的</a:t>
            </a:r>
            <a:r>
              <a:rPr lang="en-US" altLang="zh-CN" sz="1400" dirty="0">
                <a:latin typeface="黑体" panose="02010609060101010101" pitchFamily="49" charset="-122"/>
                <a:ea typeface="黑体" panose="02010609060101010101" pitchFamily="49" charset="-122"/>
              </a:rPr>
              <a:t>《</a:t>
            </a:r>
            <a:r>
              <a:rPr lang="zh-CN" altLang="en-US" sz="1400" dirty="0">
                <a:latin typeface="黑体" panose="02010609060101010101" pitchFamily="49" charset="-122"/>
                <a:ea typeface="黑体" panose="02010609060101010101" pitchFamily="49" charset="-122"/>
              </a:rPr>
              <a:t>报恩经变</a:t>
            </a:r>
            <a:r>
              <a:rPr lang="en-US" altLang="zh-CN" sz="1400" dirty="0">
                <a:latin typeface="黑体" panose="02010609060101010101" pitchFamily="49" charset="-122"/>
                <a:ea typeface="黑体" panose="02010609060101010101" pitchFamily="49" charset="-122"/>
              </a:rPr>
              <a:t>》</a:t>
            </a:r>
            <a:endParaRPr lang="zh-CN" altLang="en-US" sz="1400" dirty="0">
              <a:latin typeface="黑体" panose="02010609060101010101" pitchFamily="49" charset="-122"/>
              <a:ea typeface="黑体" panose="02010609060101010101" pitchFamily="49" charset="-122"/>
            </a:endParaRPr>
          </a:p>
        </p:txBody>
      </p:sp>
      <p:pic>
        <p:nvPicPr>
          <p:cNvPr id="3" name="图片 2"/>
          <p:cNvPicPr>
            <a:picLocks noChangeAspect="1"/>
          </p:cNvPicPr>
          <p:nvPr/>
        </p:nvPicPr>
        <p:blipFill rotWithShape="1">
          <a:blip r:embed="rId2"/>
          <a:srcRect b="5319"/>
          <a:stretch>
            <a:fillRect/>
          </a:stretch>
        </p:blipFill>
        <p:spPr>
          <a:xfrm>
            <a:off x="1783544" y="182366"/>
            <a:ext cx="5913783" cy="6493268"/>
          </a:xfrm>
          <a:prstGeom prst="rect">
            <a:avLst/>
          </a:prstGeom>
        </p:spPr>
      </p:pic>
    </p:spTree>
  </p:cSld>
  <p:clrMapOvr>
    <a:masterClrMapping/>
  </p:clrMapOvr>
  <p:transition>
    <p:wipe dir="d"/>
  </p:transition>
</p:sld>
</file>

<file path=ppt/slides/slide2.xml><?xml version="1.0" encoding="utf-8"?>
<p:sld xmlns:a="http://schemas.openxmlformats.org/drawingml/2006/main" xmlns:r="http://schemas.openxmlformats.org/officeDocument/2006/relationships" xmlns:p="http://schemas.openxmlformats.org/presentationml/2006/main">
  <p:cSld>
    <p:bg>
      <p:bgPr>
        <a:gradFill flip="none" rotWithShape="1">
          <a:gsLst>
            <a:gs pos="58000">
              <a:schemeClr val="accent1">
                <a:lumMod val="5000"/>
                <a:lumOff val="95000"/>
              </a:schemeClr>
            </a:gs>
            <a:gs pos="100000">
              <a:srgbClr val="F9E2DE"/>
            </a:gs>
          </a:gsLst>
          <a:lin ang="13500000" scaled="0"/>
        </a:gradFill>
        <a:effectLst/>
      </p:bgPr>
    </p:bg>
    <p:spTree>
      <p:nvGrpSpPr>
        <p:cNvPr id="1" name=""/>
        <p:cNvGrpSpPr/>
        <p:nvPr/>
      </p:nvGrpSpPr>
      <p:grpSpPr>
        <a:xfrm>
          <a:off x="0" y="0"/>
          <a:ext cx="0" cy="0"/>
          <a:chOff x="0" y="0"/>
          <a:chExt cx="0" cy="0"/>
        </a:xfrm>
      </p:grpSpPr>
      <p:pic>
        <p:nvPicPr>
          <p:cNvPr id="5" name="图片 4" descr="5894736324b40f3eec30fa7c5c7e1cca"/>
          <p:cNvPicPr>
            <a:picLocks noChangeAspect="1"/>
          </p:cNvPicPr>
          <p:nvPr/>
        </p:nvPicPr>
        <p:blipFill>
          <a:blip r:embed="rId1" cstate="print"/>
          <a:stretch>
            <a:fillRect/>
          </a:stretch>
        </p:blipFill>
        <p:spPr>
          <a:xfrm flipH="1">
            <a:off x="-17780" y="635"/>
            <a:ext cx="4076700" cy="5107305"/>
          </a:xfrm>
          <a:prstGeom prst="rect">
            <a:avLst/>
          </a:prstGeom>
        </p:spPr>
      </p:pic>
      <p:sp>
        <p:nvSpPr>
          <p:cNvPr id="7" name="文本框 6"/>
          <p:cNvSpPr txBox="1"/>
          <p:nvPr/>
        </p:nvSpPr>
        <p:spPr>
          <a:xfrm>
            <a:off x="7612380" y="1965325"/>
            <a:ext cx="1264920" cy="706755"/>
          </a:xfrm>
          <a:prstGeom prst="rect">
            <a:avLst/>
          </a:prstGeom>
          <a:noFill/>
        </p:spPr>
        <p:txBody>
          <a:bodyPr wrap="square" rtlCol="0">
            <a:spAutoFit/>
          </a:bodyPr>
          <a:lstStyle/>
          <a:p>
            <a:pPr algn="ctr"/>
            <a:r>
              <a:rPr lang="zh-CN" altLang="en-US" sz="4000">
                <a:latin typeface="仿宋" panose="02010609060101010101" charset="-122"/>
                <a:ea typeface="仿宋" panose="02010609060101010101" charset="-122"/>
              </a:rPr>
              <a:t>引言</a:t>
            </a:r>
            <a:endParaRPr lang="zh-CN" altLang="en-US" sz="4000">
              <a:latin typeface="仿宋" panose="02010609060101010101" charset="-122"/>
              <a:ea typeface="仿宋" panose="02010609060101010101" charset="-122"/>
            </a:endParaRPr>
          </a:p>
        </p:txBody>
      </p:sp>
      <p:sp>
        <p:nvSpPr>
          <p:cNvPr id="14" name="文本框 13"/>
          <p:cNvSpPr txBox="1"/>
          <p:nvPr/>
        </p:nvSpPr>
        <p:spPr>
          <a:xfrm>
            <a:off x="6335395" y="2841625"/>
            <a:ext cx="3818890" cy="521970"/>
          </a:xfrm>
          <a:prstGeom prst="rect">
            <a:avLst/>
          </a:prstGeom>
          <a:noFill/>
        </p:spPr>
        <p:txBody>
          <a:bodyPr wrap="square" rtlCol="0">
            <a:spAutoFit/>
          </a:bodyPr>
          <a:lstStyle/>
          <a:p>
            <a:pPr algn="ctr"/>
            <a:r>
              <a:rPr lang="zh-CN" altLang="en-US" sz="2800" dirty="0">
                <a:latin typeface="华文新魏" panose="02010800040101010101" pitchFamily="2" charset="-122"/>
                <a:ea typeface="华文新魏" panose="02010800040101010101" pitchFamily="2" charset="-122"/>
                <a:sym typeface="+mn-ea"/>
              </a:rPr>
              <a:t>北魏之前</a:t>
            </a:r>
            <a:endParaRPr lang="zh-CN" altLang="en-US" sz="1200" spc="200" dirty="0">
              <a:ea typeface="方正苏新诗柳楷简体" panose="02000000000000000000" charset="-122"/>
              <a:sym typeface="+mn-ea"/>
            </a:endParaRPr>
          </a:p>
        </p:txBody>
      </p:sp>
      <p:sp>
        <p:nvSpPr>
          <p:cNvPr id="2" name="任意多边形 1"/>
          <p:cNvSpPr/>
          <p:nvPr/>
        </p:nvSpPr>
        <p:spPr>
          <a:xfrm>
            <a:off x="6044565" y="3682365"/>
            <a:ext cx="4491355" cy="0"/>
          </a:xfrm>
          <a:custGeom>
            <a:avLst/>
            <a:gdLst>
              <a:gd name="connisteX0" fmla="*/ 0 w 4491355"/>
              <a:gd name="connsiteY0" fmla="*/ 0 h 0"/>
              <a:gd name="connisteX1" fmla="*/ 4491355 w 4491355"/>
              <a:gd name="connsiteY1" fmla="*/ 0 h 0"/>
            </a:gdLst>
            <a:ahLst/>
            <a:cxnLst>
              <a:cxn ang="0">
                <a:pos x="connisteX0" y="connsiteY0"/>
              </a:cxn>
              <a:cxn ang="0">
                <a:pos x="connisteX1" y="connsiteY1"/>
              </a:cxn>
            </a:cxnLst>
            <a:rect l="l" t="t" r="r" b="b"/>
            <a:pathLst>
              <a:path w="4491355">
                <a:moveTo>
                  <a:pt x="0" y="0"/>
                </a:moveTo>
                <a:lnTo>
                  <a:pt x="4491355" y="0"/>
                </a:lnTo>
              </a:path>
            </a:pathLst>
          </a:custGeom>
          <a:noFill/>
          <a:ln w="31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p:cut/>
  </p:transition>
</p:sld>
</file>

<file path=ppt/slides/slide20.xml><?xml version="1.0" encoding="utf-8"?>
<p:sld xmlns:a="http://schemas.openxmlformats.org/drawingml/2006/main" xmlns:r="http://schemas.openxmlformats.org/officeDocument/2006/relationships" xmlns:p="http://schemas.openxmlformats.org/presentationml/2006/main">
  <p:cSld>
    <p:bg>
      <p:bgPr>
        <a:gradFill flip="none" rotWithShape="1">
          <a:gsLst>
            <a:gs pos="58000">
              <a:schemeClr val="accent1">
                <a:lumMod val="5000"/>
                <a:lumOff val="95000"/>
              </a:schemeClr>
            </a:gs>
            <a:gs pos="100000">
              <a:srgbClr val="F9E2DE"/>
            </a:gs>
          </a:gsLst>
          <a:lin ang="13500000" scaled="0"/>
        </a:gradFill>
        <a:effectLst/>
      </p:bgPr>
    </p:bg>
    <p:spTree>
      <p:nvGrpSpPr>
        <p:cNvPr id="1" name=""/>
        <p:cNvGrpSpPr/>
        <p:nvPr/>
      </p:nvGrpSpPr>
      <p:grpSpPr>
        <a:xfrm>
          <a:off x="0" y="0"/>
          <a:ext cx="0" cy="0"/>
          <a:chOff x="0" y="0"/>
          <a:chExt cx="0" cy="0"/>
        </a:xfrm>
      </p:grpSpPr>
      <p:pic>
        <p:nvPicPr>
          <p:cNvPr id="4" name="图片 3" descr="b0b870fd47db8e0c3108f5c7340f20e2"/>
          <p:cNvPicPr>
            <a:picLocks noChangeAspect="1"/>
          </p:cNvPicPr>
          <p:nvPr/>
        </p:nvPicPr>
        <p:blipFill>
          <a:blip r:embed="rId1" cstate="print"/>
          <a:srcRect/>
          <a:stretch>
            <a:fillRect/>
          </a:stretch>
        </p:blipFill>
        <p:spPr>
          <a:xfrm>
            <a:off x="10987405" y="5316855"/>
            <a:ext cx="1207135" cy="1546225"/>
          </a:xfrm>
          <a:prstGeom prst="rect">
            <a:avLst/>
          </a:prstGeom>
        </p:spPr>
      </p:pic>
      <p:pic>
        <p:nvPicPr>
          <p:cNvPr id="6" name="图片 5" descr="b0b870fd47db8e0c3108f5c7340f20e2"/>
          <p:cNvPicPr>
            <a:picLocks noChangeAspect="1"/>
          </p:cNvPicPr>
          <p:nvPr/>
        </p:nvPicPr>
        <p:blipFill>
          <a:blip r:embed="rId1" cstate="print"/>
          <a:srcRect t="63935"/>
          <a:stretch>
            <a:fillRect/>
          </a:stretch>
        </p:blipFill>
        <p:spPr>
          <a:xfrm flipH="1">
            <a:off x="0" y="-5080"/>
            <a:ext cx="1978660" cy="913765"/>
          </a:xfrm>
          <a:prstGeom prst="rect">
            <a:avLst/>
          </a:prstGeom>
        </p:spPr>
      </p:pic>
      <p:sp>
        <p:nvSpPr>
          <p:cNvPr id="8" name="文本框 7"/>
          <p:cNvSpPr txBox="1"/>
          <p:nvPr/>
        </p:nvSpPr>
        <p:spPr>
          <a:xfrm>
            <a:off x="3929537" y="400853"/>
            <a:ext cx="3818890" cy="1015663"/>
          </a:xfrm>
          <a:prstGeom prst="rect">
            <a:avLst/>
          </a:prstGeom>
          <a:noFill/>
        </p:spPr>
        <p:txBody>
          <a:bodyPr wrap="square" rtlCol="0">
            <a:spAutoFit/>
          </a:bodyPr>
          <a:lstStyle/>
          <a:p>
            <a:pPr algn="ctr"/>
            <a:r>
              <a:rPr lang="zh-CN" altLang="en-US" sz="6000" dirty="0">
                <a:latin typeface="华文新魏" panose="02010800040101010101" pitchFamily="2" charset="-122"/>
                <a:ea typeface="华文新魏" panose="02010800040101010101" pitchFamily="2" charset="-122"/>
                <a:sym typeface="+mn-ea"/>
              </a:rPr>
              <a:t>结语</a:t>
            </a:r>
            <a:endParaRPr lang="zh-CN" altLang="en-US" sz="6000" spc="200" dirty="0">
              <a:latin typeface="华文新魏" panose="02010800040101010101" pitchFamily="2" charset="-122"/>
              <a:ea typeface="华文新魏" panose="02010800040101010101" pitchFamily="2" charset="-122"/>
              <a:sym typeface="+mn-ea"/>
            </a:endParaRPr>
          </a:p>
        </p:txBody>
      </p:sp>
      <p:sp>
        <p:nvSpPr>
          <p:cNvPr id="9" name="文本框 8"/>
          <p:cNvSpPr txBox="1"/>
          <p:nvPr/>
        </p:nvSpPr>
        <p:spPr>
          <a:xfrm>
            <a:off x="2161690" y="1836954"/>
            <a:ext cx="7354584" cy="2520370"/>
          </a:xfrm>
          <a:prstGeom prst="rect">
            <a:avLst/>
          </a:prstGeom>
          <a:noFill/>
        </p:spPr>
        <p:txBody>
          <a:bodyPr wrap="square" rtlCol="0">
            <a:spAutoFit/>
          </a:bodyPr>
          <a:lstStyle/>
          <a:p>
            <a:pPr>
              <a:lnSpc>
                <a:spcPct val="150000"/>
              </a:lnSpc>
            </a:pPr>
            <a:r>
              <a:rPr lang="zh-CN" altLang="en-US" dirty="0">
                <a:latin typeface="黑体" panose="02010609060101010101" pitchFamily="49" charset="-122"/>
                <a:ea typeface="黑体" panose="02010609060101010101" pitchFamily="49" charset="-122"/>
              </a:rPr>
              <a:t>    莫高窟经变画的世俗化过程表明，经变画以生动形象的图像内容、人物风格和画面构图阐释佛经核心的、经典的教义，映射出佛教中国化、世俗化的历史进程。概言之，从魏晋至隋唐，经变画中原本处于中心位置、高高在上的佛陀日渐走下神坛，走入世俗社会，“红尘即是道场”。莫高窟经变画原本简单的内容也日益变得丰富，世俗元素不断增多，甚至出现多幅世俗生活画面，彰显出佛教世俗化的整体发展趋势。</a:t>
            </a:r>
            <a:endParaRPr lang="zh-CN" altLang="en-US" sz="1400" dirty="0">
              <a:latin typeface="黑体" panose="02010609060101010101" pitchFamily="49" charset="-122"/>
              <a:ea typeface="黑体" panose="02010609060101010101" pitchFamily="49" charset="-122"/>
            </a:endParaRPr>
          </a:p>
        </p:txBody>
      </p:sp>
    </p:spTree>
  </p:cSld>
  <p:clrMapOvr>
    <a:masterClrMapping/>
  </p:clrMapOvr>
  <p:transition>
    <p:wipe dir="d"/>
  </p:transition>
</p:sld>
</file>

<file path=ppt/slides/slide21.xml><?xml version="1.0" encoding="utf-8"?>
<p:sld xmlns:a="http://schemas.openxmlformats.org/drawingml/2006/main" xmlns:r="http://schemas.openxmlformats.org/officeDocument/2006/relationships" xmlns:p="http://schemas.openxmlformats.org/presentationml/2006/main">
  <p:cSld>
    <p:bg>
      <p:bgPr>
        <a:gradFill flip="none" rotWithShape="1">
          <a:gsLst>
            <a:gs pos="58000">
              <a:schemeClr val="accent1">
                <a:lumMod val="5000"/>
                <a:lumOff val="95000"/>
              </a:schemeClr>
            </a:gs>
            <a:gs pos="100000">
              <a:srgbClr val="F9E2DE"/>
            </a:gs>
          </a:gsLst>
          <a:lin ang="13500000" scaled="0"/>
        </a:gradFill>
        <a:effectLst/>
      </p:bgPr>
    </p:bg>
    <p:spTree>
      <p:nvGrpSpPr>
        <p:cNvPr id="1" name=""/>
        <p:cNvGrpSpPr/>
        <p:nvPr/>
      </p:nvGrpSpPr>
      <p:grpSpPr>
        <a:xfrm>
          <a:off x="0" y="0"/>
          <a:ext cx="0" cy="0"/>
          <a:chOff x="0" y="0"/>
          <a:chExt cx="0" cy="0"/>
        </a:xfrm>
      </p:grpSpPr>
      <p:pic>
        <p:nvPicPr>
          <p:cNvPr id="4" name="图片 3" descr="b0b870fd47db8e0c3108f5c7340f20e2"/>
          <p:cNvPicPr>
            <a:picLocks noChangeAspect="1"/>
          </p:cNvPicPr>
          <p:nvPr/>
        </p:nvPicPr>
        <p:blipFill>
          <a:blip r:embed="rId1" cstate="print"/>
          <a:srcRect/>
          <a:stretch>
            <a:fillRect/>
          </a:stretch>
        </p:blipFill>
        <p:spPr>
          <a:xfrm>
            <a:off x="10987405" y="5316855"/>
            <a:ext cx="1207135" cy="1546225"/>
          </a:xfrm>
          <a:prstGeom prst="rect">
            <a:avLst/>
          </a:prstGeom>
        </p:spPr>
      </p:pic>
      <p:pic>
        <p:nvPicPr>
          <p:cNvPr id="6" name="图片 5" descr="b0b870fd47db8e0c3108f5c7340f20e2"/>
          <p:cNvPicPr>
            <a:picLocks noChangeAspect="1"/>
          </p:cNvPicPr>
          <p:nvPr/>
        </p:nvPicPr>
        <p:blipFill>
          <a:blip r:embed="rId1" cstate="print"/>
          <a:srcRect t="63935"/>
          <a:stretch>
            <a:fillRect/>
          </a:stretch>
        </p:blipFill>
        <p:spPr>
          <a:xfrm flipH="1">
            <a:off x="0" y="-5080"/>
            <a:ext cx="1978660" cy="913765"/>
          </a:xfrm>
          <a:prstGeom prst="rect">
            <a:avLst/>
          </a:prstGeom>
        </p:spPr>
      </p:pic>
      <p:sp>
        <p:nvSpPr>
          <p:cNvPr id="8" name="文本框 7"/>
          <p:cNvSpPr txBox="1"/>
          <p:nvPr/>
        </p:nvSpPr>
        <p:spPr>
          <a:xfrm>
            <a:off x="3045959" y="451802"/>
            <a:ext cx="5671663" cy="1015663"/>
          </a:xfrm>
          <a:prstGeom prst="rect">
            <a:avLst/>
          </a:prstGeom>
          <a:noFill/>
        </p:spPr>
        <p:txBody>
          <a:bodyPr wrap="square" rtlCol="0">
            <a:spAutoFit/>
          </a:bodyPr>
          <a:lstStyle/>
          <a:p>
            <a:pPr algn="ctr"/>
            <a:r>
              <a:rPr lang="zh-CN" altLang="en-US" sz="6000" dirty="0">
                <a:latin typeface="华文新魏" panose="02010800040101010101" pitchFamily="2" charset="-122"/>
                <a:ea typeface="华文新魏" panose="02010800040101010101" pitchFamily="2" charset="-122"/>
                <a:sym typeface="+mn-ea"/>
              </a:rPr>
              <a:t>参考文献</a:t>
            </a:r>
            <a:endParaRPr lang="zh-CN" altLang="en-US" sz="6000" spc="200" dirty="0">
              <a:latin typeface="华文新魏" panose="02010800040101010101" pitchFamily="2" charset="-122"/>
              <a:ea typeface="华文新魏" panose="02010800040101010101" pitchFamily="2" charset="-122"/>
              <a:sym typeface="+mn-ea"/>
            </a:endParaRPr>
          </a:p>
        </p:txBody>
      </p:sp>
      <p:sp>
        <p:nvSpPr>
          <p:cNvPr id="9" name="文本框 8"/>
          <p:cNvSpPr txBox="1"/>
          <p:nvPr/>
        </p:nvSpPr>
        <p:spPr>
          <a:xfrm>
            <a:off x="824845" y="1739349"/>
            <a:ext cx="10810637" cy="2027030"/>
          </a:xfrm>
          <a:prstGeom prst="rect">
            <a:avLst/>
          </a:prstGeom>
          <a:noFill/>
        </p:spPr>
        <p:txBody>
          <a:bodyPr wrap="square" rtlCol="0">
            <a:spAutoFit/>
          </a:bodyPr>
          <a:lstStyle/>
          <a:p>
            <a:pPr>
              <a:lnSpc>
                <a:spcPct val="150000"/>
              </a:lnSpc>
            </a:pPr>
            <a:r>
              <a:rPr lang="en-US" altLang="zh-CN" dirty="0">
                <a:latin typeface="黑体" panose="02010609060101010101" pitchFamily="49" charset="-122"/>
                <a:ea typeface="黑体" panose="02010609060101010101" pitchFamily="49" charset="-122"/>
              </a:rPr>
              <a:t>《</a:t>
            </a:r>
            <a:r>
              <a:rPr lang="zh-CN" altLang="zh-CN" dirty="0">
                <a:latin typeface="黑体" panose="02010609060101010101" pitchFamily="49" charset="-122"/>
                <a:ea typeface="黑体" panose="02010609060101010101" pitchFamily="49" charset="-122"/>
              </a:rPr>
              <a:t>浅谈敦煌莫高窟</a:t>
            </a:r>
            <a:r>
              <a:rPr lang="en-US" altLang="zh-CN" dirty="0">
                <a:latin typeface="黑体" panose="02010609060101010101" pitchFamily="49" charset="-122"/>
                <a:ea typeface="黑体" panose="02010609060101010101" pitchFamily="49" charset="-122"/>
              </a:rPr>
              <a:t>420</a:t>
            </a:r>
            <a:r>
              <a:rPr lang="zh-CN" altLang="zh-CN" dirty="0">
                <a:latin typeface="黑体" panose="02010609060101010101" pitchFamily="49" charset="-122"/>
                <a:ea typeface="黑体" panose="02010609060101010101" pitchFamily="49" charset="-122"/>
              </a:rPr>
              <a:t>窟壁画造型风格的世俗化倾向</a:t>
            </a:r>
            <a:r>
              <a:rPr lang="en-US" altLang="zh-CN" dirty="0">
                <a:latin typeface="黑体" panose="02010609060101010101" pitchFamily="49" charset="-122"/>
                <a:ea typeface="黑体" panose="02010609060101010101" pitchFamily="49" charset="-122"/>
              </a:rPr>
              <a:t>》</a:t>
            </a:r>
            <a:r>
              <a:rPr lang="zh-CN" altLang="en-US" dirty="0">
                <a:latin typeface="黑体" panose="02010609060101010101" pitchFamily="49" charset="-122"/>
                <a:ea typeface="黑体" panose="02010609060101010101" pitchFamily="49" charset="-122"/>
              </a:rPr>
              <a:t>，</a:t>
            </a:r>
            <a:r>
              <a:rPr lang="zh-CN" altLang="zh-CN" dirty="0">
                <a:latin typeface="黑体" panose="02010609060101010101" pitchFamily="49" charset="-122"/>
                <a:ea typeface="黑体" panose="02010609060101010101" pitchFamily="49" charset="-122"/>
              </a:rPr>
              <a:t>刘瞳</a:t>
            </a:r>
            <a:r>
              <a:rPr lang="zh-CN" altLang="en-US" dirty="0">
                <a:latin typeface="黑体" panose="02010609060101010101" pitchFamily="49" charset="-122"/>
                <a:ea typeface="黑体" panose="02010609060101010101" pitchFamily="49" charset="-122"/>
              </a:rPr>
              <a:t>，</a:t>
            </a:r>
            <a:r>
              <a:rPr lang="en-US" altLang="zh-CN" dirty="0">
                <a:latin typeface="黑体" panose="02010609060101010101" pitchFamily="49" charset="-122"/>
                <a:ea typeface="黑体" panose="02010609060101010101" pitchFamily="49" charset="-122"/>
              </a:rPr>
              <a:t>[J].</a:t>
            </a:r>
            <a:r>
              <a:rPr lang="zh-CN" altLang="zh-CN" dirty="0">
                <a:latin typeface="黑体" panose="02010609060101010101" pitchFamily="49" charset="-122"/>
                <a:ea typeface="黑体" panose="02010609060101010101" pitchFamily="49" charset="-122"/>
              </a:rPr>
              <a:t>《吉林画报》，</a:t>
            </a:r>
            <a:r>
              <a:rPr lang="en-US" altLang="zh-CN" dirty="0">
                <a:latin typeface="黑体" panose="02010609060101010101" pitchFamily="49" charset="-122"/>
                <a:ea typeface="黑体" panose="02010609060101010101" pitchFamily="49" charset="-122"/>
              </a:rPr>
              <a:t>2017</a:t>
            </a:r>
            <a:endParaRPr lang="en-US" altLang="zh-CN" dirty="0">
              <a:latin typeface="黑体" panose="02010609060101010101" pitchFamily="49" charset="-122"/>
              <a:ea typeface="黑体" panose="02010609060101010101" pitchFamily="49" charset="-122"/>
            </a:endParaRPr>
          </a:p>
          <a:p>
            <a:pPr>
              <a:lnSpc>
                <a:spcPct val="150000"/>
              </a:lnSpc>
            </a:pPr>
            <a:r>
              <a:rPr lang="en-US" altLang="zh-CN" dirty="0">
                <a:latin typeface="黑体" panose="02010609060101010101" pitchFamily="49" charset="-122"/>
                <a:ea typeface="黑体" panose="02010609060101010101" pitchFamily="49" charset="-122"/>
              </a:rPr>
              <a:t>《</a:t>
            </a:r>
            <a:r>
              <a:rPr lang="zh-CN" altLang="zh-CN" dirty="0">
                <a:latin typeface="黑体" panose="02010609060101010101" pitchFamily="49" charset="-122"/>
                <a:ea typeface="黑体" panose="02010609060101010101" pitchFamily="49" charset="-122"/>
              </a:rPr>
              <a:t>“世俗化”倾向的表象意志——莫高窟盛期壁画</a:t>
            </a:r>
            <a:r>
              <a:rPr lang="en-US" altLang="zh-CN" dirty="0">
                <a:latin typeface="黑体" panose="02010609060101010101" pitchFamily="49" charset="-122"/>
                <a:ea typeface="黑体" panose="02010609060101010101" pitchFamily="49" charset="-122"/>
              </a:rPr>
              <a:t>》</a:t>
            </a:r>
            <a:r>
              <a:rPr lang="zh-CN" altLang="en-US" dirty="0">
                <a:latin typeface="黑体" panose="02010609060101010101" pitchFamily="49" charset="-122"/>
                <a:ea typeface="黑体" panose="02010609060101010101" pitchFamily="49" charset="-122"/>
              </a:rPr>
              <a:t>，</a:t>
            </a:r>
            <a:r>
              <a:rPr lang="zh-CN" altLang="zh-CN" dirty="0">
                <a:latin typeface="黑体" panose="02010609060101010101" pitchFamily="49" charset="-122"/>
                <a:ea typeface="黑体" panose="02010609060101010101" pitchFamily="49" charset="-122"/>
              </a:rPr>
              <a:t>冷建军</a:t>
            </a:r>
            <a:r>
              <a:rPr lang="zh-CN" altLang="en-US" dirty="0">
                <a:latin typeface="黑体" panose="02010609060101010101" pitchFamily="49" charset="-122"/>
                <a:ea typeface="黑体" panose="02010609060101010101" pitchFamily="49" charset="-122"/>
              </a:rPr>
              <a:t>，</a:t>
            </a:r>
            <a:r>
              <a:rPr lang="en-US" altLang="zh-CN" dirty="0">
                <a:latin typeface="黑体" panose="02010609060101010101" pitchFamily="49" charset="-122"/>
                <a:ea typeface="黑体" panose="02010609060101010101" pitchFamily="49" charset="-122"/>
              </a:rPr>
              <a:t>[J].</a:t>
            </a:r>
            <a:r>
              <a:rPr lang="zh-CN" altLang="zh-CN" dirty="0">
                <a:latin typeface="黑体" panose="02010609060101010101" pitchFamily="49" charset="-122"/>
                <a:ea typeface="黑体" panose="02010609060101010101" pitchFamily="49" charset="-122"/>
              </a:rPr>
              <a:t>《文艺争鸣》，</a:t>
            </a:r>
            <a:r>
              <a:rPr lang="en-US" altLang="zh-CN" dirty="0">
                <a:latin typeface="黑体" panose="02010609060101010101" pitchFamily="49" charset="-122"/>
                <a:ea typeface="黑体" panose="02010609060101010101" pitchFamily="49" charset="-122"/>
              </a:rPr>
              <a:t>2010</a:t>
            </a:r>
            <a:r>
              <a:rPr lang="zh-CN" altLang="zh-CN" dirty="0">
                <a:latin typeface="黑体" panose="02010609060101010101" pitchFamily="49" charset="-122"/>
                <a:ea typeface="黑体" panose="02010609060101010101" pitchFamily="49" charset="-122"/>
              </a:rPr>
              <a:t>，</a:t>
            </a:r>
            <a:r>
              <a:rPr lang="en-US" altLang="zh-CN" dirty="0">
                <a:latin typeface="黑体" panose="02010609060101010101" pitchFamily="49" charset="-122"/>
                <a:ea typeface="黑体" panose="02010609060101010101" pitchFamily="49" charset="-122"/>
              </a:rPr>
              <a:t>87-85</a:t>
            </a:r>
            <a:endParaRPr lang="en-US" altLang="zh-CN" dirty="0">
              <a:latin typeface="黑体" panose="02010609060101010101" pitchFamily="49" charset="-122"/>
              <a:ea typeface="黑体" panose="02010609060101010101" pitchFamily="49" charset="-122"/>
            </a:endParaRPr>
          </a:p>
          <a:p>
            <a:pPr>
              <a:lnSpc>
                <a:spcPct val="150000"/>
              </a:lnSpc>
            </a:pPr>
            <a:r>
              <a:rPr lang="en-US" altLang="zh-CN" dirty="0">
                <a:latin typeface="黑体" panose="02010609060101010101" pitchFamily="49" charset="-122"/>
                <a:ea typeface="黑体" panose="02010609060101010101" pitchFamily="49" charset="-122"/>
              </a:rPr>
              <a:t>《</a:t>
            </a:r>
            <a:r>
              <a:rPr lang="zh-CN" altLang="zh-CN" dirty="0">
                <a:latin typeface="黑体" panose="02010609060101010101" pitchFamily="49" charset="-122"/>
                <a:ea typeface="黑体" panose="02010609060101010101" pitchFamily="49" charset="-122"/>
              </a:rPr>
              <a:t>西斯廷天顶壁画与莫高窟西方净土变之色彩对比研究</a:t>
            </a:r>
            <a:r>
              <a:rPr lang="en-US" altLang="zh-CN" dirty="0">
                <a:latin typeface="黑体" panose="02010609060101010101" pitchFamily="49" charset="-122"/>
                <a:ea typeface="黑体" panose="02010609060101010101" pitchFamily="49" charset="-122"/>
              </a:rPr>
              <a:t>》</a:t>
            </a:r>
            <a:r>
              <a:rPr lang="zh-CN" altLang="en-US" dirty="0">
                <a:latin typeface="黑体" panose="02010609060101010101" pitchFamily="49" charset="-122"/>
                <a:ea typeface="黑体" panose="02010609060101010101" pitchFamily="49" charset="-122"/>
              </a:rPr>
              <a:t>，</a:t>
            </a:r>
            <a:r>
              <a:rPr lang="zh-CN" altLang="zh-CN" dirty="0">
                <a:latin typeface="黑体" panose="02010609060101010101" pitchFamily="49" charset="-122"/>
                <a:ea typeface="黑体" panose="02010609060101010101" pitchFamily="49" charset="-122"/>
              </a:rPr>
              <a:t>韩燕</a:t>
            </a:r>
            <a:r>
              <a:rPr lang="zh-CN" altLang="en-US" dirty="0">
                <a:latin typeface="黑体" panose="02010609060101010101" pitchFamily="49" charset="-122"/>
                <a:ea typeface="黑体" panose="02010609060101010101" pitchFamily="49" charset="-122"/>
              </a:rPr>
              <a:t>，</a:t>
            </a:r>
            <a:r>
              <a:rPr lang="en-US" altLang="zh-CN" dirty="0">
                <a:latin typeface="黑体" panose="02010609060101010101" pitchFamily="49" charset="-122"/>
                <a:ea typeface="黑体" panose="02010609060101010101" pitchFamily="49" charset="-122"/>
              </a:rPr>
              <a:t>[D].</a:t>
            </a:r>
            <a:r>
              <a:rPr lang="zh-CN" altLang="zh-CN" dirty="0">
                <a:latin typeface="黑体" panose="02010609060101010101" pitchFamily="49" charset="-122"/>
                <a:ea typeface="黑体" panose="02010609060101010101" pitchFamily="49" charset="-122"/>
              </a:rPr>
              <a:t>海南大学，</a:t>
            </a:r>
            <a:r>
              <a:rPr lang="en-US" altLang="zh-CN" dirty="0">
                <a:latin typeface="黑体" panose="02010609060101010101" pitchFamily="49" charset="-122"/>
                <a:ea typeface="黑体" panose="02010609060101010101" pitchFamily="49" charset="-122"/>
              </a:rPr>
              <a:t>2012</a:t>
            </a:r>
            <a:r>
              <a:rPr lang="zh-CN" altLang="en-US" dirty="0">
                <a:latin typeface="黑体" panose="02010609060101010101" pitchFamily="49" charset="-122"/>
                <a:ea typeface="黑体" panose="02010609060101010101" pitchFamily="49" charset="-122"/>
              </a:rPr>
              <a:t>，</a:t>
            </a:r>
            <a:r>
              <a:rPr lang="en-US" altLang="zh-CN" dirty="0">
                <a:latin typeface="黑体" panose="02010609060101010101" pitchFamily="49" charset="-122"/>
                <a:ea typeface="黑体" panose="02010609060101010101" pitchFamily="49" charset="-122"/>
              </a:rPr>
              <a:t>5</a:t>
            </a:r>
            <a:r>
              <a:rPr lang="zh-CN" altLang="zh-CN" dirty="0">
                <a:latin typeface="黑体" panose="02010609060101010101" pitchFamily="49" charset="-122"/>
                <a:ea typeface="黑体" panose="02010609060101010101" pitchFamily="49" charset="-122"/>
              </a:rPr>
              <a:t>页</a:t>
            </a:r>
            <a:r>
              <a:rPr lang="zh-CN" altLang="en-US" dirty="0">
                <a:latin typeface="黑体" panose="02010609060101010101" pitchFamily="49" charset="-122"/>
                <a:ea typeface="黑体" panose="02010609060101010101" pitchFamily="49" charset="-122"/>
              </a:rPr>
              <a:t>，</a:t>
            </a:r>
            <a:r>
              <a:rPr lang="en-US" altLang="zh-CN" dirty="0">
                <a:latin typeface="黑体" panose="02010609060101010101" pitchFamily="49" charset="-122"/>
                <a:ea typeface="黑体" panose="02010609060101010101" pitchFamily="49" charset="-122"/>
              </a:rPr>
              <a:t>25-29</a:t>
            </a:r>
            <a:r>
              <a:rPr lang="zh-CN" altLang="zh-CN" dirty="0">
                <a:latin typeface="黑体" panose="02010609060101010101" pitchFamily="49" charset="-122"/>
                <a:ea typeface="黑体" panose="02010609060101010101" pitchFamily="49" charset="-122"/>
              </a:rPr>
              <a:t>页</a:t>
            </a:r>
            <a:endParaRPr lang="en-US" altLang="zh-CN" dirty="0">
              <a:latin typeface="黑体" panose="02010609060101010101" pitchFamily="49" charset="-122"/>
              <a:ea typeface="黑体" panose="02010609060101010101" pitchFamily="49" charset="-122"/>
            </a:endParaRPr>
          </a:p>
          <a:p>
            <a:pPr>
              <a:lnSpc>
                <a:spcPct val="150000"/>
              </a:lnSpc>
            </a:pPr>
            <a:r>
              <a:rPr lang="en-US" altLang="zh-CN" dirty="0">
                <a:latin typeface="黑体" panose="02010609060101010101" pitchFamily="49" charset="-122"/>
                <a:ea typeface="黑体" panose="02010609060101010101" pitchFamily="49" charset="-122"/>
              </a:rPr>
              <a:t>《</a:t>
            </a:r>
            <a:r>
              <a:rPr lang="zh-CN" altLang="en-US" dirty="0">
                <a:latin typeface="黑体" panose="02010609060101010101" pitchFamily="49" charset="-122"/>
                <a:ea typeface="黑体" panose="02010609060101010101" pitchFamily="49" charset="-122"/>
              </a:rPr>
              <a:t>魏晋至隋唐时期莫高窟经变画的世俗化</a:t>
            </a:r>
            <a:r>
              <a:rPr lang="en-US" altLang="zh-CN" dirty="0">
                <a:latin typeface="黑体" panose="02010609060101010101" pitchFamily="49" charset="-122"/>
                <a:ea typeface="黑体" panose="02010609060101010101" pitchFamily="49" charset="-122"/>
              </a:rPr>
              <a:t>》</a:t>
            </a:r>
            <a:r>
              <a:rPr lang="zh-CN" altLang="en-US" dirty="0">
                <a:latin typeface="黑体" panose="02010609060101010101" pitchFamily="49" charset="-122"/>
                <a:ea typeface="黑体" panose="02010609060101010101" pitchFamily="49" charset="-122"/>
              </a:rPr>
              <a:t>，曹暇， </a:t>
            </a:r>
            <a:r>
              <a:rPr lang="en-US" altLang="zh-CN" dirty="0">
                <a:latin typeface="黑体" panose="02010609060101010101" pitchFamily="49" charset="-122"/>
                <a:ea typeface="黑体" panose="02010609060101010101" pitchFamily="49" charset="-122"/>
              </a:rPr>
              <a:t>《</a:t>
            </a:r>
            <a:r>
              <a:rPr lang="zh-CN" altLang="en-US" dirty="0">
                <a:latin typeface="黑体" panose="02010609060101010101" pitchFamily="49" charset="-122"/>
                <a:ea typeface="黑体" panose="02010609060101010101" pitchFamily="49" charset="-122"/>
              </a:rPr>
              <a:t>民俗研究</a:t>
            </a:r>
            <a:r>
              <a:rPr lang="en-US" altLang="zh-CN" dirty="0">
                <a:latin typeface="黑体" panose="02010609060101010101" pitchFamily="49" charset="-122"/>
                <a:ea typeface="黑体" panose="02010609060101010101" pitchFamily="49" charset="-122"/>
              </a:rPr>
              <a:t>》2021</a:t>
            </a:r>
            <a:r>
              <a:rPr lang="zh-CN" altLang="en-US" dirty="0">
                <a:latin typeface="黑体" panose="02010609060101010101" pitchFamily="49" charset="-122"/>
                <a:ea typeface="黑体" panose="02010609060101010101" pitchFamily="49" charset="-122"/>
              </a:rPr>
              <a:t>年第</a:t>
            </a:r>
            <a:r>
              <a:rPr lang="en-US" altLang="zh-CN" dirty="0">
                <a:latin typeface="黑体" panose="02010609060101010101" pitchFamily="49" charset="-122"/>
                <a:ea typeface="黑体" panose="02010609060101010101" pitchFamily="49" charset="-122"/>
              </a:rPr>
              <a:t>4</a:t>
            </a:r>
            <a:r>
              <a:rPr lang="zh-CN" altLang="en-US" dirty="0">
                <a:latin typeface="黑体" panose="02010609060101010101" pitchFamily="49" charset="-122"/>
                <a:ea typeface="黑体" panose="02010609060101010101" pitchFamily="49" charset="-122"/>
              </a:rPr>
              <a:t>期</a:t>
            </a:r>
            <a:endParaRPr lang="zh-CN" altLang="zh-CN" dirty="0">
              <a:latin typeface="黑体" panose="02010609060101010101" pitchFamily="49" charset="-122"/>
              <a:ea typeface="黑体" panose="02010609060101010101" pitchFamily="49" charset="-122"/>
            </a:endParaRPr>
          </a:p>
          <a:p>
            <a:pPr>
              <a:lnSpc>
                <a:spcPct val="150000"/>
              </a:lnSpc>
            </a:pPr>
            <a:endParaRPr lang="zh-CN" altLang="en-US" sz="1400" dirty="0">
              <a:latin typeface="黑体" panose="02010609060101010101" pitchFamily="49" charset="-122"/>
              <a:ea typeface="黑体" panose="02010609060101010101" pitchFamily="49" charset="-122"/>
            </a:endParaRPr>
          </a:p>
        </p:txBody>
      </p:sp>
    </p:spTree>
  </p:cSld>
  <p:clrMapOvr>
    <a:masterClrMapping/>
  </p:clrMapOvr>
  <p:transition>
    <p:wipe dir="d"/>
  </p:transition>
</p:sld>
</file>

<file path=ppt/slides/slide22.xml><?xml version="1.0" encoding="utf-8"?>
<p:sld xmlns:a="http://schemas.openxmlformats.org/drawingml/2006/main" xmlns:r="http://schemas.openxmlformats.org/officeDocument/2006/relationships" xmlns:p="http://schemas.openxmlformats.org/presentationml/2006/main">
  <p:cSld>
    <p:bg>
      <p:bgPr>
        <a:gradFill>
          <a:gsLst>
            <a:gs pos="58000">
              <a:schemeClr val="accent1">
                <a:lumMod val="5000"/>
                <a:lumOff val="95000"/>
              </a:schemeClr>
            </a:gs>
            <a:gs pos="100000">
              <a:srgbClr val="F9E2DE"/>
            </a:gs>
          </a:gsLst>
          <a:lin ang="13500000" scaled="0"/>
        </a:gradFill>
        <a:effectLst/>
      </p:bgPr>
    </p:bg>
    <p:spTree>
      <p:nvGrpSpPr>
        <p:cNvPr id="1" name=""/>
        <p:cNvGrpSpPr/>
        <p:nvPr/>
      </p:nvGrpSpPr>
      <p:grpSpPr>
        <a:xfrm>
          <a:off x="0" y="0"/>
          <a:ext cx="0" cy="0"/>
          <a:chOff x="0" y="0"/>
          <a:chExt cx="0" cy="0"/>
        </a:xfrm>
      </p:grpSpPr>
      <p:grpSp>
        <p:nvGrpSpPr>
          <p:cNvPr id="9" name="组合 8"/>
          <p:cNvGrpSpPr/>
          <p:nvPr/>
        </p:nvGrpSpPr>
        <p:grpSpPr>
          <a:xfrm flipH="1">
            <a:off x="1270" y="1144061"/>
            <a:ext cx="4341627" cy="5731064"/>
            <a:chOff x="15702" y="6185"/>
            <a:chExt cx="3472" cy="4583"/>
          </a:xfrm>
        </p:grpSpPr>
        <p:pic>
          <p:nvPicPr>
            <p:cNvPr id="7" name="图片 6" descr="2d3637c1b1becf4093361e2bd9b8d070"/>
            <p:cNvPicPr>
              <a:picLocks noChangeAspect="1"/>
            </p:cNvPicPr>
            <p:nvPr/>
          </p:nvPicPr>
          <p:blipFill>
            <a:blip r:embed="rId1" cstate="print"/>
            <a:srcRect b="29209"/>
            <a:stretch>
              <a:fillRect/>
            </a:stretch>
          </p:blipFill>
          <p:spPr>
            <a:xfrm>
              <a:off x="15702" y="7097"/>
              <a:ext cx="3472" cy="3671"/>
            </a:xfrm>
            <a:prstGeom prst="rect">
              <a:avLst/>
            </a:prstGeom>
          </p:spPr>
        </p:pic>
        <p:pic>
          <p:nvPicPr>
            <p:cNvPr id="8" name="图片 7" descr="0ec6fa1bddf6407edee97d4953309ea7"/>
            <p:cNvPicPr>
              <a:picLocks noChangeAspect="1"/>
            </p:cNvPicPr>
            <p:nvPr/>
          </p:nvPicPr>
          <p:blipFill>
            <a:blip r:embed="rId2" cstate="print"/>
            <a:srcRect l="17540" t="9102" r="9464" b="49825"/>
            <a:stretch>
              <a:fillRect/>
            </a:stretch>
          </p:blipFill>
          <p:spPr>
            <a:xfrm rot="15900000" flipH="1">
              <a:off x="17166" y="6301"/>
              <a:ext cx="1489" cy="1256"/>
            </a:xfrm>
            <a:prstGeom prst="rect">
              <a:avLst/>
            </a:prstGeom>
          </p:spPr>
        </p:pic>
      </p:grpSp>
      <p:sp>
        <p:nvSpPr>
          <p:cNvPr id="10" name="文本框 9"/>
          <p:cNvSpPr txBox="1"/>
          <p:nvPr/>
        </p:nvSpPr>
        <p:spPr>
          <a:xfrm>
            <a:off x="3670935" y="1078230"/>
            <a:ext cx="1264285" cy="3057525"/>
          </a:xfrm>
          <a:prstGeom prst="rect">
            <a:avLst/>
          </a:prstGeom>
          <a:noFill/>
        </p:spPr>
        <p:txBody>
          <a:bodyPr vert="eaVert" wrap="square" rtlCol="0">
            <a:spAutoFit/>
          </a:bodyPr>
          <a:lstStyle/>
          <a:p>
            <a:pPr>
              <a:lnSpc>
                <a:spcPct val="130000"/>
              </a:lnSpc>
            </a:pPr>
            <a:r>
              <a:rPr lang="zh-CN" altLang="en-US">
                <a:latin typeface="新蒂文征明简繁" panose="03000600000000000000" charset="-122"/>
                <a:ea typeface="新蒂文征明简繁" panose="03000600000000000000" charset="-122"/>
              </a:rPr>
              <a:t>依旧当年那样痴。江南岸，</a:t>
            </a:r>
            <a:endParaRPr lang="zh-CN" altLang="en-US">
              <a:latin typeface="新蒂文征明简繁" panose="03000600000000000000" charset="-122"/>
              <a:ea typeface="新蒂文征明简繁" panose="03000600000000000000" charset="-122"/>
            </a:endParaRPr>
          </a:p>
          <a:p>
            <a:pPr>
              <a:lnSpc>
                <a:spcPct val="130000"/>
              </a:lnSpc>
            </a:pPr>
            <a:r>
              <a:rPr lang="zh-CN" altLang="en-US">
                <a:latin typeface="新蒂文征明简繁" panose="03000600000000000000" charset="-122"/>
                <a:ea typeface="新蒂文征明简繁" panose="03000600000000000000" charset="-122"/>
              </a:rPr>
              <a:t>先探杏花枝。柳上春风八百弦。温声里，不许有余寒。</a:t>
            </a:r>
            <a:endParaRPr lang="zh-CN" altLang="en-US">
              <a:latin typeface="新蒂文征明简繁" panose="03000600000000000000" charset="-122"/>
              <a:ea typeface="新蒂文征明简繁" panose="03000600000000000000" charset="-122"/>
            </a:endParaRPr>
          </a:p>
        </p:txBody>
      </p:sp>
      <p:sp>
        <p:nvSpPr>
          <p:cNvPr id="14" name="文本框 13"/>
          <p:cNvSpPr txBox="1"/>
          <p:nvPr/>
        </p:nvSpPr>
        <p:spPr>
          <a:xfrm>
            <a:off x="10234295" y="601345"/>
            <a:ext cx="914400" cy="4640580"/>
          </a:xfrm>
          <a:prstGeom prst="rect">
            <a:avLst/>
          </a:prstGeom>
          <a:solidFill>
            <a:srgbClr val="F98C83"/>
          </a:solidFill>
        </p:spPr>
        <p:txBody>
          <a:bodyPr vert="eaVert" wrap="square" rtlCol="0">
            <a:spAutoFit/>
          </a:bodyPr>
          <a:lstStyle/>
          <a:p>
            <a:pPr algn="ctr"/>
            <a:r>
              <a:rPr lang="zh-CN" altLang="en-US" sz="4800">
                <a:latin typeface="汉仪南宫体简" panose="02010609000101010101" charset="-122"/>
                <a:ea typeface="汉仪南宫体简" panose="02010609000101010101" charset="-122"/>
              </a:rPr>
              <a:t>谢 谢 观 赏</a:t>
            </a:r>
            <a:endParaRPr lang="zh-CN" altLang="en-US" sz="4800">
              <a:latin typeface="汉仪南宫体简" panose="02010609000101010101" charset="-122"/>
              <a:ea typeface="汉仪南宫体简" panose="02010609000101010101" charset="-122"/>
            </a:endParaRPr>
          </a:p>
        </p:txBody>
      </p:sp>
    </p:spTree>
  </p:cSld>
  <p:clrMapOvr>
    <a:masterClrMapping/>
  </p:clrMapOvr>
  <p:transition>
    <p:wipe dir="r"/>
  </p:transition>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58000">
              <a:schemeClr val="accent1">
                <a:lumMod val="5000"/>
                <a:lumOff val="95000"/>
              </a:schemeClr>
            </a:gs>
            <a:gs pos="100000">
              <a:srgbClr val="F9E2DE"/>
            </a:gs>
          </a:gsLst>
          <a:lin ang="13500000" scaled="0"/>
        </a:gradFill>
        <a:effectLst/>
      </p:bgPr>
    </p:bg>
    <p:spTree>
      <p:nvGrpSpPr>
        <p:cNvPr id="1" name=""/>
        <p:cNvGrpSpPr/>
        <p:nvPr/>
      </p:nvGrpSpPr>
      <p:grpSpPr>
        <a:xfrm>
          <a:off x="0" y="0"/>
          <a:ext cx="0" cy="0"/>
          <a:chOff x="0" y="0"/>
          <a:chExt cx="0" cy="0"/>
        </a:xfrm>
      </p:grpSpPr>
      <p:pic>
        <p:nvPicPr>
          <p:cNvPr id="4" name="图片 3" descr="c19f7d8fc45489ea446f7fe433fc3d10"/>
          <p:cNvPicPr>
            <a:picLocks noChangeAspect="1"/>
          </p:cNvPicPr>
          <p:nvPr/>
        </p:nvPicPr>
        <p:blipFill>
          <a:blip r:embed="rId1" cstate="print"/>
          <a:stretch>
            <a:fillRect/>
          </a:stretch>
        </p:blipFill>
        <p:spPr>
          <a:xfrm>
            <a:off x="9163050" y="-10160"/>
            <a:ext cx="3037205" cy="4191000"/>
          </a:xfrm>
          <a:prstGeom prst="rect">
            <a:avLst/>
          </a:prstGeom>
        </p:spPr>
      </p:pic>
      <p:sp>
        <p:nvSpPr>
          <p:cNvPr id="5" name="文本框 4"/>
          <p:cNvSpPr txBox="1"/>
          <p:nvPr/>
        </p:nvSpPr>
        <p:spPr>
          <a:xfrm>
            <a:off x="520065" y="544195"/>
            <a:ext cx="792480" cy="2049780"/>
          </a:xfrm>
          <a:prstGeom prst="rect">
            <a:avLst/>
          </a:prstGeom>
          <a:solidFill>
            <a:srgbClr val="F98C83"/>
          </a:solidFill>
        </p:spPr>
        <p:txBody>
          <a:bodyPr vert="eaVert" wrap="square" rtlCol="0">
            <a:spAutoFit/>
          </a:bodyPr>
          <a:lstStyle/>
          <a:p>
            <a:pPr algn="ctr"/>
            <a:r>
              <a:rPr lang="zh-CN" altLang="en-US" sz="4000">
                <a:latin typeface="汉仪南宫体简" panose="02010609000101010101" charset="-122"/>
                <a:ea typeface="汉仪南宫体简" panose="02010609000101010101" charset="-122"/>
              </a:rPr>
              <a:t>目 录</a:t>
            </a:r>
            <a:endParaRPr lang="zh-CN" altLang="en-US" sz="4000">
              <a:latin typeface="汉仪南宫体简" panose="02010609000101010101" charset="-122"/>
              <a:ea typeface="汉仪南宫体简" panose="02010609000101010101" charset="-122"/>
            </a:endParaRPr>
          </a:p>
        </p:txBody>
      </p:sp>
      <p:sp>
        <p:nvSpPr>
          <p:cNvPr id="6" name="文本框 5"/>
          <p:cNvSpPr txBox="1"/>
          <p:nvPr/>
        </p:nvSpPr>
        <p:spPr>
          <a:xfrm>
            <a:off x="1372870" y="551815"/>
            <a:ext cx="368300" cy="2042160"/>
          </a:xfrm>
          <a:prstGeom prst="rect">
            <a:avLst/>
          </a:prstGeom>
          <a:noFill/>
        </p:spPr>
        <p:txBody>
          <a:bodyPr wrap="square" rtlCol="0">
            <a:spAutoFit/>
          </a:bodyPr>
          <a:lstStyle/>
          <a:p>
            <a:r>
              <a:rPr lang="en-US" altLang="zh-CN" sz="1600">
                <a:solidFill>
                  <a:srgbClr val="F75D51"/>
                </a:solidFill>
                <a:latin typeface="汉仪南宫体简" panose="02010609000101010101" charset="-122"/>
                <a:ea typeface="汉仪南宫体简" panose="02010609000101010101" charset="-122"/>
              </a:rPr>
              <a:t>CONTENTS</a:t>
            </a:r>
            <a:endParaRPr lang="en-US" altLang="zh-CN" sz="1600">
              <a:solidFill>
                <a:srgbClr val="F75D51"/>
              </a:solidFill>
              <a:latin typeface="汉仪南宫体简" panose="02010609000101010101" charset="-122"/>
              <a:ea typeface="汉仪南宫体简" panose="02010609000101010101" charset="-122"/>
            </a:endParaRPr>
          </a:p>
        </p:txBody>
      </p:sp>
      <p:grpSp>
        <p:nvGrpSpPr>
          <p:cNvPr id="19" name="组合 18"/>
          <p:cNvGrpSpPr/>
          <p:nvPr/>
        </p:nvGrpSpPr>
        <p:grpSpPr>
          <a:xfrm>
            <a:off x="2734168" y="1328641"/>
            <a:ext cx="4973320" cy="3394710"/>
            <a:chOff x="5045" y="3598"/>
            <a:chExt cx="7832" cy="5346"/>
          </a:xfrm>
        </p:grpSpPr>
        <p:grpSp>
          <p:nvGrpSpPr>
            <p:cNvPr id="8" name="组合 7"/>
            <p:cNvGrpSpPr/>
            <p:nvPr/>
          </p:nvGrpSpPr>
          <p:grpSpPr>
            <a:xfrm>
              <a:off x="5045" y="3598"/>
              <a:ext cx="7832" cy="1008"/>
              <a:chOff x="5045" y="3598"/>
              <a:chExt cx="7832" cy="1008"/>
            </a:xfrm>
          </p:grpSpPr>
          <p:sp>
            <p:nvSpPr>
              <p:cNvPr id="7" name="文本框 6"/>
              <p:cNvSpPr txBox="1"/>
              <p:nvPr/>
            </p:nvSpPr>
            <p:spPr>
              <a:xfrm>
                <a:off x="5045" y="3598"/>
                <a:ext cx="1992" cy="1008"/>
              </a:xfrm>
              <a:prstGeom prst="rect">
                <a:avLst/>
              </a:prstGeom>
              <a:noFill/>
            </p:spPr>
            <p:txBody>
              <a:bodyPr wrap="square" rtlCol="0">
                <a:spAutoFit/>
              </a:bodyPr>
              <a:lstStyle/>
              <a:p>
                <a:pPr algn="ctr"/>
                <a:r>
                  <a:rPr lang="zh-CN" altLang="en-US" sz="3600">
                    <a:latin typeface="仿宋" panose="02010609060101010101" charset="-122"/>
                    <a:ea typeface="仿宋" panose="02010609060101010101" charset="-122"/>
                    <a:sym typeface="+mn-ea"/>
                  </a:rPr>
                  <a:t>【</a:t>
                </a:r>
                <a:r>
                  <a:rPr lang="zh-CN" altLang="en-US" sz="3600">
                    <a:latin typeface="汉仪南宫体简" panose="02010609000101010101" charset="-122"/>
                    <a:ea typeface="汉仪南宫体简" panose="02010609000101010101" charset="-122"/>
                  </a:rPr>
                  <a:t>壹</a:t>
                </a:r>
                <a:r>
                  <a:rPr lang="zh-CN" altLang="en-US" sz="3600">
                    <a:latin typeface="仿宋" panose="02010609060101010101" charset="-122"/>
                    <a:ea typeface="仿宋" panose="02010609060101010101" charset="-122"/>
                  </a:rPr>
                  <a:t>】</a:t>
                </a:r>
                <a:endParaRPr lang="zh-CN" altLang="en-US" sz="3600">
                  <a:latin typeface="仿宋" panose="02010609060101010101" charset="-122"/>
                  <a:ea typeface="仿宋" panose="02010609060101010101" charset="-122"/>
                </a:endParaRPr>
              </a:p>
            </p:txBody>
          </p:sp>
          <p:sp>
            <p:nvSpPr>
              <p:cNvPr id="14" name="文本框 13"/>
              <p:cNvSpPr txBox="1"/>
              <p:nvPr/>
            </p:nvSpPr>
            <p:spPr>
              <a:xfrm>
                <a:off x="6863" y="3706"/>
                <a:ext cx="6014" cy="824"/>
              </a:xfrm>
              <a:prstGeom prst="rect">
                <a:avLst/>
              </a:prstGeom>
              <a:noFill/>
            </p:spPr>
            <p:txBody>
              <a:bodyPr wrap="square" rtlCol="0">
                <a:spAutoFit/>
              </a:bodyPr>
              <a:lstStyle/>
              <a:p>
                <a:pPr algn="ctr"/>
                <a:r>
                  <a:rPr lang="zh-CN" altLang="en-US" sz="2800" dirty="0">
                    <a:latin typeface="华文新魏" panose="02010800040101010101" pitchFamily="2" charset="-122"/>
                    <a:ea typeface="华文新魏" panose="02010800040101010101" pitchFamily="2" charset="-122"/>
                    <a:sym typeface="+mn-ea"/>
                  </a:rPr>
                  <a:t>佛像造型人性化</a:t>
                </a:r>
                <a:endParaRPr lang="zh-CN" altLang="en-US" sz="1200" spc="200" dirty="0">
                  <a:uFillTx/>
                  <a:ea typeface="方正苏新诗柳楷简体" panose="02000000000000000000" charset="-122"/>
                  <a:sym typeface="+mn-ea"/>
                </a:endParaRPr>
              </a:p>
            </p:txBody>
          </p:sp>
        </p:grpSp>
        <p:grpSp>
          <p:nvGrpSpPr>
            <p:cNvPr id="9" name="组合 8"/>
            <p:cNvGrpSpPr/>
            <p:nvPr/>
          </p:nvGrpSpPr>
          <p:grpSpPr>
            <a:xfrm>
              <a:off x="5045" y="5044"/>
              <a:ext cx="7832" cy="1008"/>
              <a:chOff x="5045" y="3598"/>
              <a:chExt cx="7832" cy="1008"/>
            </a:xfrm>
          </p:grpSpPr>
          <p:sp>
            <p:nvSpPr>
              <p:cNvPr id="10" name="文本框 9"/>
              <p:cNvSpPr txBox="1"/>
              <p:nvPr/>
            </p:nvSpPr>
            <p:spPr>
              <a:xfrm>
                <a:off x="5045" y="3598"/>
                <a:ext cx="1992" cy="1008"/>
              </a:xfrm>
              <a:prstGeom prst="rect">
                <a:avLst/>
              </a:prstGeom>
              <a:noFill/>
            </p:spPr>
            <p:txBody>
              <a:bodyPr wrap="square" rtlCol="0">
                <a:spAutoFit/>
              </a:bodyPr>
              <a:lstStyle/>
              <a:p>
                <a:pPr algn="ctr"/>
                <a:r>
                  <a:rPr lang="zh-CN" altLang="en-US" sz="3600">
                    <a:latin typeface="仿宋" panose="02010609060101010101" charset="-122"/>
                    <a:ea typeface="仿宋" panose="02010609060101010101" charset="-122"/>
                    <a:sym typeface="+mn-ea"/>
                  </a:rPr>
                  <a:t>【</a:t>
                </a:r>
                <a:r>
                  <a:rPr lang="zh-CN" altLang="en-US" sz="3600">
                    <a:latin typeface="汉仪南宫体简" panose="02010609000101010101" charset="-122"/>
                    <a:ea typeface="汉仪南宫体简" panose="02010609000101010101" charset="-122"/>
                    <a:sym typeface="+mn-ea"/>
                  </a:rPr>
                  <a:t>贰</a:t>
                </a:r>
                <a:r>
                  <a:rPr lang="zh-CN" altLang="en-US" sz="3600">
                    <a:latin typeface="仿宋" panose="02010609060101010101" charset="-122"/>
                    <a:ea typeface="仿宋" panose="02010609060101010101" charset="-122"/>
                  </a:rPr>
                  <a:t>】</a:t>
                </a:r>
                <a:endParaRPr lang="zh-CN" altLang="en-US" sz="3600">
                  <a:latin typeface="仿宋" panose="02010609060101010101" charset="-122"/>
                  <a:ea typeface="仿宋" panose="02010609060101010101" charset="-122"/>
                </a:endParaRPr>
              </a:p>
            </p:txBody>
          </p:sp>
          <p:sp>
            <p:nvSpPr>
              <p:cNvPr id="11" name="文本框 10"/>
              <p:cNvSpPr txBox="1"/>
              <p:nvPr/>
            </p:nvSpPr>
            <p:spPr>
              <a:xfrm>
                <a:off x="6863" y="3693"/>
                <a:ext cx="6014" cy="824"/>
              </a:xfrm>
              <a:prstGeom prst="rect">
                <a:avLst/>
              </a:prstGeom>
              <a:noFill/>
            </p:spPr>
            <p:txBody>
              <a:bodyPr wrap="square" rtlCol="0">
                <a:spAutoFit/>
              </a:bodyPr>
              <a:lstStyle/>
              <a:p>
                <a:pPr algn="ctr"/>
                <a:r>
                  <a:rPr lang="zh-CN" altLang="en-US" sz="2800" dirty="0">
                    <a:latin typeface="华文新魏" panose="02010800040101010101" pitchFamily="2" charset="-122"/>
                    <a:ea typeface="华文新魏" panose="02010800040101010101" pitchFamily="2" charset="-122"/>
                    <a:sym typeface="+mn-ea"/>
                  </a:rPr>
                  <a:t>壁画动物造型生活化</a:t>
                </a:r>
                <a:endParaRPr lang="zh-CN" altLang="en-US" sz="1200" spc="200" dirty="0">
                  <a:uFillTx/>
                  <a:ea typeface="方正苏新诗柳楷简体" panose="02000000000000000000" charset="-122"/>
                  <a:sym typeface="+mn-ea"/>
                </a:endParaRPr>
              </a:p>
            </p:txBody>
          </p:sp>
        </p:grpSp>
        <p:grpSp>
          <p:nvGrpSpPr>
            <p:cNvPr id="12" name="组合 11"/>
            <p:cNvGrpSpPr/>
            <p:nvPr/>
          </p:nvGrpSpPr>
          <p:grpSpPr>
            <a:xfrm>
              <a:off x="5045" y="6490"/>
              <a:ext cx="7832" cy="1008"/>
              <a:chOff x="5045" y="3598"/>
              <a:chExt cx="7832" cy="1008"/>
            </a:xfrm>
          </p:grpSpPr>
          <p:sp>
            <p:nvSpPr>
              <p:cNvPr id="13" name="文本框 12"/>
              <p:cNvSpPr txBox="1"/>
              <p:nvPr/>
            </p:nvSpPr>
            <p:spPr>
              <a:xfrm>
                <a:off x="5045" y="3598"/>
                <a:ext cx="1992" cy="1008"/>
              </a:xfrm>
              <a:prstGeom prst="rect">
                <a:avLst/>
              </a:prstGeom>
              <a:noFill/>
            </p:spPr>
            <p:txBody>
              <a:bodyPr wrap="square" rtlCol="0">
                <a:spAutoFit/>
              </a:bodyPr>
              <a:lstStyle/>
              <a:p>
                <a:pPr algn="ctr"/>
                <a:r>
                  <a:rPr lang="zh-CN" altLang="en-US" sz="3600">
                    <a:latin typeface="仿宋" panose="02010609060101010101" charset="-122"/>
                    <a:ea typeface="仿宋" panose="02010609060101010101" charset="-122"/>
                    <a:sym typeface="+mn-ea"/>
                  </a:rPr>
                  <a:t>【</a:t>
                </a:r>
                <a:r>
                  <a:rPr lang="zh-CN" altLang="en-US" sz="3600">
                    <a:latin typeface="汉仪南宫体简" panose="02010609000101010101" charset="-122"/>
                    <a:ea typeface="汉仪南宫体简" panose="02010609000101010101" charset="-122"/>
                    <a:sym typeface="+mn-ea"/>
                  </a:rPr>
                  <a:t>叁</a:t>
                </a:r>
                <a:r>
                  <a:rPr lang="zh-CN" altLang="en-US" sz="3600">
                    <a:latin typeface="仿宋" panose="02010609060101010101" charset="-122"/>
                    <a:ea typeface="仿宋" panose="02010609060101010101" charset="-122"/>
                  </a:rPr>
                  <a:t>】</a:t>
                </a:r>
                <a:endParaRPr lang="zh-CN" altLang="en-US" sz="3600">
                  <a:latin typeface="仿宋" panose="02010609060101010101" charset="-122"/>
                  <a:ea typeface="仿宋" panose="02010609060101010101" charset="-122"/>
                </a:endParaRPr>
              </a:p>
            </p:txBody>
          </p:sp>
          <p:sp>
            <p:nvSpPr>
              <p:cNvPr id="15" name="文本框 14"/>
              <p:cNvSpPr txBox="1"/>
              <p:nvPr/>
            </p:nvSpPr>
            <p:spPr>
              <a:xfrm>
                <a:off x="6863" y="3690"/>
                <a:ext cx="6014" cy="824"/>
              </a:xfrm>
              <a:prstGeom prst="rect">
                <a:avLst/>
              </a:prstGeom>
              <a:noFill/>
            </p:spPr>
            <p:txBody>
              <a:bodyPr wrap="square" rtlCol="0">
                <a:spAutoFit/>
              </a:bodyPr>
              <a:lstStyle/>
              <a:p>
                <a:pPr algn="ctr"/>
                <a:r>
                  <a:rPr lang="zh-CN" altLang="en-US" sz="2800" dirty="0">
                    <a:latin typeface="华文新魏" panose="02010800040101010101" pitchFamily="2" charset="-122"/>
                    <a:ea typeface="华文新魏" panose="02010800040101010101" pitchFamily="2" charset="-122"/>
                    <a:sym typeface="+mn-ea"/>
                  </a:rPr>
                  <a:t>生活场景细节真实化</a:t>
                </a:r>
                <a:endParaRPr lang="zh-CN" altLang="en-US" sz="1200" spc="200" dirty="0">
                  <a:uFillTx/>
                  <a:ea typeface="方正苏新诗柳楷简体" panose="02000000000000000000" charset="-122"/>
                  <a:sym typeface="+mn-ea"/>
                </a:endParaRPr>
              </a:p>
            </p:txBody>
          </p:sp>
        </p:grpSp>
        <p:grpSp>
          <p:nvGrpSpPr>
            <p:cNvPr id="16" name="组合 15"/>
            <p:cNvGrpSpPr/>
            <p:nvPr/>
          </p:nvGrpSpPr>
          <p:grpSpPr>
            <a:xfrm>
              <a:off x="5045" y="7936"/>
              <a:ext cx="7832" cy="1008"/>
              <a:chOff x="5045" y="3598"/>
              <a:chExt cx="7832" cy="1008"/>
            </a:xfrm>
          </p:grpSpPr>
          <p:sp>
            <p:nvSpPr>
              <p:cNvPr id="17" name="文本框 16"/>
              <p:cNvSpPr txBox="1"/>
              <p:nvPr/>
            </p:nvSpPr>
            <p:spPr>
              <a:xfrm>
                <a:off x="5045" y="3598"/>
                <a:ext cx="1992" cy="1008"/>
              </a:xfrm>
              <a:prstGeom prst="rect">
                <a:avLst/>
              </a:prstGeom>
              <a:noFill/>
            </p:spPr>
            <p:txBody>
              <a:bodyPr wrap="square" rtlCol="0">
                <a:spAutoFit/>
              </a:bodyPr>
              <a:lstStyle/>
              <a:p>
                <a:pPr algn="ctr"/>
                <a:r>
                  <a:rPr lang="zh-CN" altLang="en-US" sz="3600" dirty="0">
                    <a:latin typeface="仿宋" panose="02010609060101010101" charset="-122"/>
                    <a:ea typeface="仿宋" panose="02010609060101010101" charset="-122"/>
                    <a:sym typeface="+mn-ea"/>
                  </a:rPr>
                  <a:t>【</a:t>
                </a:r>
                <a:r>
                  <a:rPr lang="zh-CN" altLang="en-US" sz="3600" dirty="0">
                    <a:latin typeface="汉仪南宫体简" panose="02010609000101010101" charset="-122"/>
                    <a:ea typeface="汉仪南宫体简" panose="02010609000101010101" charset="-122"/>
                    <a:sym typeface="+mn-ea"/>
                  </a:rPr>
                  <a:t>肆</a:t>
                </a:r>
                <a:r>
                  <a:rPr lang="zh-CN" altLang="en-US" sz="3600" dirty="0">
                    <a:latin typeface="仿宋" panose="02010609060101010101" charset="-122"/>
                    <a:ea typeface="仿宋" panose="02010609060101010101" charset="-122"/>
                  </a:rPr>
                  <a:t>】</a:t>
                </a:r>
                <a:endParaRPr lang="zh-CN" altLang="en-US" sz="3600" dirty="0">
                  <a:latin typeface="仿宋" panose="02010609060101010101" charset="-122"/>
                  <a:ea typeface="仿宋" panose="02010609060101010101" charset="-122"/>
                </a:endParaRPr>
              </a:p>
            </p:txBody>
          </p:sp>
          <p:sp>
            <p:nvSpPr>
              <p:cNvPr id="18" name="文本框 17"/>
              <p:cNvSpPr txBox="1"/>
              <p:nvPr/>
            </p:nvSpPr>
            <p:spPr>
              <a:xfrm>
                <a:off x="6863" y="3690"/>
                <a:ext cx="6014" cy="824"/>
              </a:xfrm>
              <a:prstGeom prst="rect">
                <a:avLst/>
              </a:prstGeom>
              <a:noFill/>
            </p:spPr>
            <p:txBody>
              <a:bodyPr wrap="square" rtlCol="0">
                <a:spAutoFit/>
              </a:bodyPr>
              <a:lstStyle/>
              <a:p>
                <a:pPr algn="ctr"/>
                <a:r>
                  <a:rPr lang="zh-CN" altLang="en-US" sz="2800" dirty="0">
                    <a:latin typeface="华文新魏" panose="02010800040101010101" pitchFamily="2" charset="-122"/>
                    <a:ea typeface="华文新魏" panose="02010800040101010101" pitchFamily="2" charset="-122"/>
                    <a:sym typeface="+mn-ea"/>
                  </a:rPr>
                  <a:t>故事世俗化</a:t>
                </a:r>
                <a:endParaRPr lang="zh-CN" altLang="en-US" sz="1200" spc="200" dirty="0">
                  <a:uFillTx/>
                  <a:latin typeface="华文新魏" panose="02010800040101010101" pitchFamily="2" charset="-122"/>
                  <a:ea typeface="华文新魏" panose="02010800040101010101" pitchFamily="2" charset="-122"/>
                  <a:sym typeface="+mn-ea"/>
                </a:endParaRPr>
              </a:p>
            </p:txBody>
          </p:sp>
        </p:grpSp>
      </p:grpSp>
      <p:sp>
        <p:nvSpPr>
          <p:cNvPr id="20" name="文本框 19"/>
          <p:cNvSpPr txBox="1"/>
          <p:nvPr/>
        </p:nvSpPr>
        <p:spPr>
          <a:xfrm>
            <a:off x="2734168" y="4943061"/>
            <a:ext cx="1264920" cy="640080"/>
          </a:xfrm>
          <a:prstGeom prst="rect">
            <a:avLst/>
          </a:prstGeom>
          <a:noFill/>
        </p:spPr>
        <p:txBody>
          <a:bodyPr wrap="square" rtlCol="0">
            <a:spAutoFit/>
          </a:bodyPr>
          <a:lstStyle/>
          <a:p>
            <a:pPr algn="ctr"/>
            <a:r>
              <a:rPr lang="zh-CN" altLang="en-US" sz="3600" dirty="0">
                <a:latin typeface="仿宋" panose="02010609060101010101" charset="-122"/>
                <a:ea typeface="仿宋" panose="02010609060101010101" charset="-122"/>
                <a:sym typeface="+mn-ea"/>
              </a:rPr>
              <a:t>【</a:t>
            </a:r>
            <a:r>
              <a:rPr lang="zh-CN" altLang="en-US" sz="3600" dirty="0">
                <a:latin typeface="华文新魏" panose="02010800040101010101" pitchFamily="2" charset="-122"/>
                <a:ea typeface="华文新魏" panose="02010800040101010101" pitchFamily="2" charset="-122"/>
                <a:sym typeface="+mn-ea"/>
              </a:rPr>
              <a:t>伍</a:t>
            </a:r>
            <a:r>
              <a:rPr lang="zh-CN" altLang="en-US" sz="3600" dirty="0">
                <a:latin typeface="仿宋" panose="02010609060101010101" charset="-122"/>
                <a:ea typeface="仿宋" panose="02010609060101010101" charset="-122"/>
              </a:rPr>
              <a:t>】</a:t>
            </a:r>
            <a:endParaRPr lang="zh-CN" altLang="en-US" sz="3600" dirty="0">
              <a:latin typeface="仿宋" panose="02010609060101010101" charset="-122"/>
              <a:ea typeface="仿宋" panose="02010609060101010101" charset="-122"/>
            </a:endParaRPr>
          </a:p>
        </p:txBody>
      </p:sp>
      <p:sp>
        <p:nvSpPr>
          <p:cNvPr id="21" name="文本框 20"/>
          <p:cNvSpPr txBox="1"/>
          <p:nvPr/>
        </p:nvSpPr>
        <p:spPr>
          <a:xfrm>
            <a:off x="3888598" y="5001481"/>
            <a:ext cx="3818890" cy="523240"/>
          </a:xfrm>
          <a:prstGeom prst="rect">
            <a:avLst/>
          </a:prstGeom>
          <a:noFill/>
        </p:spPr>
        <p:txBody>
          <a:bodyPr wrap="square" rtlCol="0">
            <a:spAutoFit/>
          </a:bodyPr>
          <a:lstStyle/>
          <a:p>
            <a:pPr algn="ctr"/>
            <a:r>
              <a:rPr lang="zh-CN" altLang="en-US" sz="2800" dirty="0">
                <a:latin typeface="华文新魏" panose="02010800040101010101" pitchFamily="2" charset="-122"/>
                <a:ea typeface="华文新魏" panose="02010800040101010101" pitchFamily="2" charset="-122"/>
                <a:sym typeface="+mn-ea"/>
              </a:rPr>
              <a:t>构图世俗化</a:t>
            </a:r>
            <a:endParaRPr lang="zh-CN" altLang="en-US" sz="1200" spc="200" dirty="0">
              <a:uFillTx/>
              <a:latin typeface="华文新魏" panose="02010800040101010101" pitchFamily="2" charset="-122"/>
              <a:ea typeface="华文新魏" panose="02010800040101010101" pitchFamily="2" charset="-122"/>
              <a:sym typeface="+mn-ea"/>
            </a:endParaRPr>
          </a:p>
        </p:txBody>
      </p:sp>
    </p:spTree>
  </p:cSld>
  <p:clrMapOvr>
    <a:masterClrMapping/>
  </p:clrMapOvr>
  <p:transition>
    <p:fade thruBlk="1"/>
  </p:transition>
</p:sld>
</file>

<file path=ppt/slides/slide4.xml><?xml version="1.0" encoding="utf-8"?>
<p:sld xmlns:a="http://schemas.openxmlformats.org/drawingml/2006/main" xmlns:r="http://schemas.openxmlformats.org/officeDocument/2006/relationships" xmlns:p="http://schemas.openxmlformats.org/presentationml/2006/main">
  <p:cSld>
    <p:bg>
      <p:bgPr>
        <a:gradFill flip="none" rotWithShape="1">
          <a:gsLst>
            <a:gs pos="58000">
              <a:schemeClr val="accent1">
                <a:lumMod val="5000"/>
                <a:lumOff val="95000"/>
              </a:schemeClr>
            </a:gs>
            <a:gs pos="100000">
              <a:srgbClr val="F9E2DE"/>
            </a:gs>
          </a:gsLst>
          <a:lin ang="13500000" scaled="0"/>
        </a:gradFill>
        <a:effectLst/>
      </p:bgPr>
    </p:bg>
    <p:spTree>
      <p:nvGrpSpPr>
        <p:cNvPr id="1" name=""/>
        <p:cNvGrpSpPr/>
        <p:nvPr/>
      </p:nvGrpSpPr>
      <p:grpSpPr>
        <a:xfrm>
          <a:off x="0" y="0"/>
          <a:ext cx="0" cy="0"/>
          <a:chOff x="0" y="0"/>
          <a:chExt cx="0" cy="0"/>
        </a:xfrm>
      </p:grpSpPr>
      <p:pic>
        <p:nvPicPr>
          <p:cNvPr id="5" name="图片 4" descr="5894736324b40f3eec30fa7c5c7e1cca"/>
          <p:cNvPicPr>
            <a:picLocks noChangeAspect="1"/>
          </p:cNvPicPr>
          <p:nvPr/>
        </p:nvPicPr>
        <p:blipFill>
          <a:blip r:embed="rId1" cstate="print"/>
          <a:stretch>
            <a:fillRect/>
          </a:stretch>
        </p:blipFill>
        <p:spPr>
          <a:xfrm flipH="1">
            <a:off x="-17780" y="635"/>
            <a:ext cx="4076700" cy="5107305"/>
          </a:xfrm>
          <a:prstGeom prst="rect">
            <a:avLst/>
          </a:prstGeom>
        </p:spPr>
      </p:pic>
      <p:sp>
        <p:nvSpPr>
          <p:cNvPr id="7" name="文本框 6"/>
          <p:cNvSpPr txBox="1"/>
          <p:nvPr/>
        </p:nvSpPr>
        <p:spPr>
          <a:xfrm>
            <a:off x="7612380" y="1965325"/>
            <a:ext cx="1264920" cy="701040"/>
          </a:xfrm>
          <a:prstGeom prst="rect">
            <a:avLst/>
          </a:prstGeom>
          <a:noFill/>
        </p:spPr>
        <p:txBody>
          <a:bodyPr wrap="square" rtlCol="0">
            <a:spAutoFit/>
          </a:bodyPr>
          <a:lstStyle/>
          <a:p>
            <a:pPr algn="ctr"/>
            <a:r>
              <a:rPr lang="zh-CN" altLang="en-US" sz="4000">
                <a:latin typeface="仿宋" panose="02010609060101010101" charset="-122"/>
                <a:ea typeface="仿宋" panose="02010609060101010101" charset="-122"/>
                <a:sym typeface="+mn-ea"/>
              </a:rPr>
              <a:t>【</a:t>
            </a:r>
            <a:r>
              <a:rPr lang="zh-CN" altLang="en-US" sz="4000">
                <a:latin typeface="汉仪南宫体简" panose="02010609000101010101" charset="-122"/>
                <a:ea typeface="汉仪南宫体简" panose="02010609000101010101" charset="-122"/>
              </a:rPr>
              <a:t>壹</a:t>
            </a:r>
            <a:r>
              <a:rPr lang="zh-CN" altLang="en-US" sz="4000">
                <a:latin typeface="仿宋" panose="02010609060101010101" charset="-122"/>
                <a:ea typeface="仿宋" panose="02010609060101010101" charset="-122"/>
              </a:rPr>
              <a:t>】</a:t>
            </a:r>
            <a:endParaRPr lang="zh-CN" altLang="en-US" sz="4000">
              <a:latin typeface="仿宋" panose="02010609060101010101" charset="-122"/>
              <a:ea typeface="仿宋" panose="02010609060101010101" charset="-122"/>
            </a:endParaRPr>
          </a:p>
        </p:txBody>
      </p:sp>
      <p:sp>
        <p:nvSpPr>
          <p:cNvPr id="14" name="文本框 13"/>
          <p:cNvSpPr txBox="1"/>
          <p:nvPr/>
        </p:nvSpPr>
        <p:spPr>
          <a:xfrm>
            <a:off x="6335395" y="2841625"/>
            <a:ext cx="3818890" cy="523220"/>
          </a:xfrm>
          <a:prstGeom prst="rect">
            <a:avLst/>
          </a:prstGeom>
          <a:noFill/>
        </p:spPr>
        <p:txBody>
          <a:bodyPr wrap="square" rtlCol="0">
            <a:spAutoFit/>
          </a:bodyPr>
          <a:lstStyle/>
          <a:p>
            <a:pPr algn="ctr"/>
            <a:r>
              <a:rPr lang="zh-CN" altLang="en-US" sz="2800" dirty="0">
                <a:latin typeface="华文新魏" panose="02010800040101010101" pitchFamily="2" charset="-122"/>
                <a:ea typeface="华文新魏" panose="02010800040101010101" pitchFamily="2" charset="-122"/>
                <a:sym typeface="+mn-ea"/>
              </a:rPr>
              <a:t>佛像造型人性化</a:t>
            </a:r>
            <a:endParaRPr lang="zh-CN" altLang="en-US" sz="1200" spc="200" dirty="0">
              <a:ea typeface="方正苏新诗柳楷简体" panose="02000000000000000000" charset="-122"/>
              <a:sym typeface="+mn-ea"/>
            </a:endParaRPr>
          </a:p>
        </p:txBody>
      </p:sp>
      <p:sp>
        <p:nvSpPr>
          <p:cNvPr id="2" name="任意多边形 1"/>
          <p:cNvSpPr/>
          <p:nvPr/>
        </p:nvSpPr>
        <p:spPr>
          <a:xfrm>
            <a:off x="6044565" y="3682365"/>
            <a:ext cx="4491355" cy="0"/>
          </a:xfrm>
          <a:custGeom>
            <a:avLst/>
            <a:gdLst>
              <a:gd name="connisteX0" fmla="*/ 0 w 4491355"/>
              <a:gd name="connsiteY0" fmla="*/ 0 h 0"/>
              <a:gd name="connisteX1" fmla="*/ 4491355 w 4491355"/>
              <a:gd name="connsiteY1" fmla="*/ 0 h 0"/>
            </a:gdLst>
            <a:ahLst/>
            <a:cxnLst>
              <a:cxn ang="0">
                <a:pos x="connisteX0" y="connsiteY0"/>
              </a:cxn>
              <a:cxn ang="0">
                <a:pos x="connisteX1" y="connsiteY1"/>
              </a:cxn>
            </a:cxnLst>
            <a:rect l="l" t="t" r="r" b="b"/>
            <a:pathLst>
              <a:path w="4491355">
                <a:moveTo>
                  <a:pt x="0" y="0"/>
                </a:moveTo>
                <a:lnTo>
                  <a:pt x="4491355" y="0"/>
                </a:lnTo>
              </a:path>
            </a:pathLst>
          </a:custGeom>
          <a:noFill/>
          <a:ln w="31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p:cut/>
  </p:transition>
</p:sld>
</file>

<file path=ppt/slides/slide5.xml><?xml version="1.0" encoding="utf-8"?>
<p:sld xmlns:a="http://schemas.openxmlformats.org/drawingml/2006/main" xmlns:r="http://schemas.openxmlformats.org/officeDocument/2006/relationships" xmlns:p="http://schemas.openxmlformats.org/presentationml/2006/main">
  <p:cSld>
    <p:bg>
      <p:bgPr>
        <a:gradFill flip="none" rotWithShape="1">
          <a:gsLst>
            <a:gs pos="58000">
              <a:schemeClr val="accent1">
                <a:lumMod val="5000"/>
                <a:lumOff val="95000"/>
              </a:schemeClr>
            </a:gs>
            <a:gs pos="100000">
              <a:srgbClr val="F9E2DE"/>
            </a:gs>
          </a:gsLst>
          <a:lin ang="13500000" scaled="0"/>
        </a:gradFill>
        <a:effectLst/>
      </p:bgPr>
    </p:bg>
    <p:spTree>
      <p:nvGrpSpPr>
        <p:cNvPr id="1" name=""/>
        <p:cNvGrpSpPr/>
        <p:nvPr/>
      </p:nvGrpSpPr>
      <p:grpSpPr>
        <a:xfrm>
          <a:off x="0" y="0"/>
          <a:ext cx="0" cy="0"/>
          <a:chOff x="0" y="0"/>
          <a:chExt cx="0" cy="0"/>
        </a:xfrm>
      </p:grpSpPr>
      <p:pic>
        <p:nvPicPr>
          <p:cNvPr id="4" name="图片 3" descr="b0b870fd47db8e0c3108f5c7340f20e2"/>
          <p:cNvPicPr>
            <a:picLocks noChangeAspect="1"/>
          </p:cNvPicPr>
          <p:nvPr/>
        </p:nvPicPr>
        <p:blipFill>
          <a:blip r:embed="rId1" cstate="print"/>
          <a:srcRect/>
          <a:stretch>
            <a:fillRect/>
          </a:stretch>
        </p:blipFill>
        <p:spPr>
          <a:xfrm>
            <a:off x="10681970" y="4925695"/>
            <a:ext cx="1512570" cy="1937385"/>
          </a:xfrm>
          <a:prstGeom prst="rect">
            <a:avLst/>
          </a:prstGeom>
        </p:spPr>
      </p:pic>
      <p:pic>
        <p:nvPicPr>
          <p:cNvPr id="6" name="图片 5" descr="b0b870fd47db8e0c3108f5c7340f20e2"/>
          <p:cNvPicPr>
            <a:picLocks noChangeAspect="1"/>
          </p:cNvPicPr>
          <p:nvPr/>
        </p:nvPicPr>
        <p:blipFill>
          <a:blip r:embed="rId1" cstate="print"/>
          <a:srcRect t="63935"/>
          <a:stretch>
            <a:fillRect/>
          </a:stretch>
        </p:blipFill>
        <p:spPr>
          <a:xfrm flipH="1">
            <a:off x="0" y="-5080"/>
            <a:ext cx="1978660" cy="913765"/>
          </a:xfrm>
          <a:prstGeom prst="rect">
            <a:avLst/>
          </a:prstGeom>
        </p:spPr>
      </p:pic>
      <p:sp>
        <p:nvSpPr>
          <p:cNvPr id="8" name="文本框 7"/>
          <p:cNvSpPr txBox="1"/>
          <p:nvPr/>
        </p:nvSpPr>
        <p:spPr>
          <a:xfrm>
            <a:off x="8601240" y="141030"/>
            <a:ext cx="3818890" cy="523220"/>
          </a:xfrm>
          <a:prstGeom prst="rect">
            <a:avLst/>
          </a:prstGeom>
          <a:noFill/>
        </p:spPr>
        <p:txBody>
          <a:bodyPr wrap="square" rtlCol="0">
            <a:spAutoFit/>
          </a:bodyPr>
          <a:lstStyle/>
          <a:p>
            <a:pPr algn="ctr"/>
            <a:r>
              <a:rPr lang="zh-CN" altLang="en-US" sz="2800" dirty="0">
                <a:latin typeface="华文新魏" panose="02010800040101010101" pitchFamily="2" charset="-122"/>
                <a:ea typeface="华文新魏" panose="02010800040101010101" pitchFamily="2" charset="-122"/>
                <a:sym typeface="+mn-ea"/>
              </a:rPr>
              <a:t>佛像造型人性化</a:t>
            </a:r>
            <a:endParaRPr lang="zh-CN" altLang="en-US" sz="1200" spc="200" dirty="0">
              <a:solidFill>
                <a:schemeClr val="tx1">
                  <a:lumMod val="85000"/>
                  <a:lumOff val="15000"/>
                </a:schemeClr>
              </a:solidFill>
              <a:uFillTx/>
              <a:ea typeface="方正苏新诗柳楷简体" panose="02000000000000000000" charset="-122"/>
              <a:sym typeface="+mn-ea"/>
            </a:endParaRPr>
          </a:p>
        </p:txBody>
      </p:sp>
      <p:pic>
        <p:nvPicPr>
          <p:cNvPr id="10" name="图片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0815" y="1214283"/>
            <a:ext cx="7164614" cy="4134466"/>
          </a:xfrm>
          <a:prstGeom prst="rect">
            <a:avLst/>
          </a:prstGeom>
        </p:spPr>
      </p:pic>
      <p:sp>
        <p:nvSpPr>
          <p:cNvPr id="12" name="文本框 11"/>
          <p:cNvSpPr txBox="1"/>
          <p:nvPr/>
        </p:nvSpPr>
        <p:spPr>
          <a:xfrm>
            <a:off x="8116529" y="977510"/>
            <a:ext cx="3731342" cy="5355312"/>
          </a:xfrm>
          <a:prstGeom prst="rect">
            <a:avLst/>
          </a:prstGeom>
          <a:noFill/>
        </p:spPr>
        <p:txBody>
          <a:bodyPr wrap="square" rtlCol="0">
            <a:spAutoFit/>
          </a:bodyPr>
          <a:lstStyle/>
          <a:p>
            <a:r>
              <a:rPr lang="en-US" altLang="zh-CN" dirty="0">
                <a:latin typeface="黑体" panose="02010609060101010101" pitchFamily="49" charset="-122"/>
                <a:ea typeface="黑体" panose="02010609060101010101" pitchFamily="49" charset="-122"/>
              </a:rPr>
              <a:t>    419</a:t>
            </a:r>
            <a:r>
              <a:rPr lang="zh-CN" altLang="zh-CN" dirty="0">
                <a:latin typeface="黑体" panose="02010609060101010101" pitchFamily="49" charset="-122"/>
                <a:ea typeface="黑体" panose="02010609060101010101" pitchFamily="49" charset="-122"/>
              </a:rPr>
              <a:t>窟画中阿难似是一个富贵人家的孩子，五官精致且颇有灵气，脸庞更加圆润，衣服色彩更加艳 丽 ，少了几分肃穆之感，眼神游离，似是一心保护手中莲花。手的表现更为细致，右手小心翼翼轻抚莲花的状态，正是孩童天真可爱贪玩的状态。他像是在把玩玩具，听法中生怕玩具跌落的感觉，稚气逼人，可见其贪玩的本性。</a:t>
            </a:r>
            <a:endParaRPr lang="zh-CN" altLang="zh-CN" dirty="0">
              <a:latin typeface="黑体" panose="02010609060101010101" pitchFamily="49" charset="-122"/>
              <a:ea typeface="黑体" panose="02010609060101010101" pitchFamily="49" charset="-122"/>
            </a:endParaRPr>
          </a:p>
          <a:p>
            <a:r>
              <a:rPr lang="en-US" altLang="zh-CN" dirty="0">
                <a:latin typeface="黑体" panose="02010609060101010101" pitchFamily="49" charset="-122"/>
                <a:ea typeface="黑体" panose="02010609060101010101" pitchFamily="49" charset="-122"/>
              </a:rPr>
              <a:t>    </a:t>
            </a:r>
            <a:r>
              <a:rPr lang="zh-CN" altLang="zh-CN" dirty="0">
                <a:latin typeface="黑体" panose="02010609060101010101" pitchFamily="49" charset="-122"/>
                <a:ea typeface="黑体" panose="02010609060101010101" pitchFamily="49" charset="-122"/>
              </a:rPr>
              <a:t>而在４２０窟中阿难细眉深目，鼻小唇薄，方圆脸庞，虽然因绘制材料氧化，导致画面中阿难头颈部、手臂已黑化，但仍能看出凹凸晕染的技法。仍可轻松辨认其神态，目视下方，作沉思状，阿难手捧莲花似是要供奉，其认真听法的状态被塑造得淋漓尽致 。</a:t>
            </a:r>
            <a:endParaRPr lang="zh-CN" altLang="zh-CN" dirty="0">
              <a:latin typeface="黑体" panose="02010609060101010101" pitchFamily="49" charset="-122"/>
              <a:ea typeface="黑体" panose="02010609060101010101" pitchFamily="49" charset="-122"/>
            </a:endParaRPr>
          </a:p>
          <a:p>
            <a:endParaRPr lang="zh-CN" altLang="en-US" dirty="0"/>
          </a:p>
        </p:txBody>
      </p:sp>
    </p:spTree>
  </p:cSld>
  <p:clrMapOvr>
    <a:masterClrMapping/>
  </p:clrMapOvr>
  <p:transition>
    <p:cut thruBlk="1"/>
  </p:transition>
</p:sld>
</file>

<file path=ppt/slides/slide6.xml><?xml version="1.0" encoding="utf-8"?>
<p:sld xmlns:a="http://schemas.openxmlformats.org/drawingml/2006/main" xmlns:r="http://schemas.openxmlformats.org/officeDocument/2006/relationships" xmlns:p="http://schemas.openxmlformats.org/presentationml/2006/main">
  <p:cSld>
    <p:bg>
      <p:bgPr>
        <a:gradFill flip="none" rotWithShape="1">
          <a:gsLst>
            <a:gs pos="58000">
              <a:schemeClr val="accent1">
                <a:lumMod val="5000"/>
                <a:lumOff val="95000"/>
              </a:schemeClr>
            </a:gs>
            <a:gs pos="100000">
              <a:srgbClr val="F9E2DE"/>
            </a:gs>
          </a:gsLst>
          <a:lin ang="13500000" scaled="0"/>
        </a:gradFill>
        <a:effectLst/>
      </p:bgPr>
    </p:bg>
    <p:spTree>
      <p:nvGrpSpPr>
        <p:cNvPr id="1" name=""/>
        <p:cNvGrpSpPr/>
        <p:nvPr/>
      </p:nvGrpSpPr>
      <p:grpSpPr>
        <a:xfrm>
          <a:off x="0" y="0"/>
          <a:ext cx="0" cy="0"/>
          <a:chOff x="0" y="0"/>
          <a:chExt cx="0" cy="0"/>
        </a:xfrm>
      </p:grpSpPr>
      <p:pic>
        <p:nvPicPr>
          <p:cNvPr id="5" name="图片 4" descr="5894736324b40f3eec30fa7c5c7e1cca"/>
          <p:cNvPicPr>
            <a:picLocks noChangeAspect="1"/>
          </p:cNvPicPr>
          <p:nvPr/>
        </p:nvPicPr>
        <p:blipFill>
          <a:blip r:embed="rId1" cstate="print"/>
          <a:stretch>
            <a:fillRect/>
          </a:stretch>
        </p:blipFill>
        <p:spPr>
          <a:xfrm flipH="1">
            <a:off x="-17780" y="635"/>
            <a:ext cx="4076700" cy="5107305"/>
          </a:xfrm>
          <a:prstGeom prst="rect">
            <a:avLst/>
          </a:prstGeom>
        </p:spPr>
      </p:pic>
      <p:sp>
        <p:nvSpPr>
          <p:cNvPr id="7" name="文本框 6"/>
          <p:cNvSpPr txBox="1"/>
          <p:nvPr/>
        </p:nvSpPr>
        <p:spPr>
          <a:xfrm>
            <a:off x="7612380" y="1965325"/>
            <a:ext cx="1264920" cy="701040"/>
          </a:xfrm>
          <a:prstGeom prst="rect">
            <a:avLst/>
          </a:prstGeom>
          <a:noFill/>
        </p:spPr>
        <p:txBody>
          <a:bodyPr wrap="square" rtlCol="0">
            <a:spAutoFit/>
          </a:bodyPr>
          <a:lstStyle/>
          <a:p>
            <a:pPr algn="ctr"/>
            <a:r>
              <a:rPr lang="zh-CN" altLang="en-US" sz="4000">
                <a:latin typeface="仿宋" panose="02010609060101010101" charset="-122"/>
                <a:ea typeface="仿宋" panose="02010609060101010101" charset="-122"/>
                <a:sym typeface="+mn-ea"/>
              </a:rPr>
              <a:t>【</a:t>
            </a:r>
            <a:r>
              <a:rPr lang="zh-CN" altLang="en-US" sz="4000">
                <a:latin typeface="汉仪南宫体简" panose="02010609000101010101" charset="-122"/>
                <a:ea typeface="汉仪南宫体简" panose="02010609000101010101" charset="-122"/>
                <a:sym typeface="+mn-ea"/>
              </a:rPr>
              <a:t>贰</a:t>
            </a:r>
            <a:r>
              <a:rPr lang="zh-CN" altLang="en-US" sz="4000">
                <a:latin typeface="仿宋" panose="02010609060101010101" charset="-122"/>
                <a:ea typeface="仿宋" panose="02010609060101010101" charset="-122"/>
              </a:rPr>
              <a:t>】</a:t>
            </a:r>
            <a:endParaRPr lang="zh-CN" altLang="en-US" sz="4000">
              <a:latin typeface="仿宋" panose="02010609060101010101" charset="-122"/>
              <a:ea typeface="仿宋" panose="02010609060101010101" charset="-122"/>
            </a:endParaRPr>
          </a:p>
        </p:txBody>
      </p:sp>
      <p:sp>
        <p:nvSpPr>
          <p:cNvPr id="14" name="文本框 13"/>
          <p:cNvSpPr txBox="1"/>
          <p:nvPr/>
        </p:nvSpPr>
        <p:spPr>
          <a:xfrm>
            <a:off x="6335395" y="2841625"/>
            <a:ext cx="3818890" cy="523220"/>
          </a:xfrm>
          <a:prstGeom prst="rect">
            <a:avLst/>
          </a:prstGeom>
          <a:noFill/>
        </p:spPr>
        <p:txBody>
          <a:bodyPr wrap="square" rtlCol="0">
            <a:spAutoFit/>
          </a:bodyPr>
          <a:lstStyle/>
          <a:p>
            <a:pPr algn="ctr"/>
            <a:r>
              <a:rPr lang="zh-CN" altLang="en-US" sz="2800" dirty="0">
                <a:latin typeface="华文新魏" panose="02010800040101010101" pitchFamily="2" charset="-122"/>
                <a:ea typeface="华文新魏" panose="02010800040101010101" pitchFamily="2" charset="-122"/>
                <a:sym typeface="+mn-ea"/>
              </a:rPr>
              <a:t>壁画动物造型生活化</a:t>
            </a:r>
            <a:endParaRPr lang="zh-CN" altLang="en-US" sz="1200" spc="200" dirty="0">
              <a:ea typeface="方正苏新诗柳楷简体" panose="02000000000000000000" charset="-122"/>
              <a:sym typeface="+mn-ea"/>
            </a:endParaRPr>
          </a:p>
        </p:txBody>
      </p:sp>
      <p:sp>
        <p:nvSpPr>
          <p:cNvPr id="2" name="任意多边形 1"/>
          <p:cNvSpPr/>
          <p:nvPr/>
        </p:nvSpPr>
        <p:spPr>
          <a:xfrm>
            <a:off x="6044565" y="3682365"/>
            <a:ext cx="4491355" cy="0"/>
          </a:xfrm>
          <a:custGeom>
            <a:avLst/>
            <a:gdLst>
              <a:gd name="connisteX0" fmla="*/ 0 w 4491355"/>
              <a:gd name="connsiteY0" fmla="*/ 0 h 0"/>
              <a:gd name="connisteX1" fmla="*/ 4491355 w 4491355"/>
              <a:gd name="connsiteY1" fmla="*/ 0 h 0"/>
            </a:gdLst>
            <a:ahLst/>
            <a:cxnLst>
              <a:cxn ang="0">
                <a:pos x="connisteX0" y="connsiteY0"/>
              </a:cxn>
              <a:cxn ang="0">
                <a:pos x="connisteX1" y="connsiteY1"/>
              </a:cxn>
            </a:cxnLst>
            <a:rect l="l" t="t" r="r" b="b"/>
            <a:pathLst>
              <a:path w="4491355">
                <a:moveTo>
                  <a:pt x="0" y="0"/>
                </a:moveTo>
                <a:lnTo>
                  <a:pt x="4491355" y="0"/>
                </a:lnTo>
              </a:path>
            </a:pathLst>
          </a:custGeom>
          <a:noFill/>
          <a:ln w="31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p:wipe dir="u"/>
  </p:transition>
</p:sld>
</file>

<file path=ppt/slides/slide7.xml><?xml version="1.0" encoding="utf-8"?>
<p:sld xmlns:a="http://schemas.openxmlformats.org/drawingml/2006/main" xmlns:r="http://schemas.openxmlformats.org/officeDocument/2006/relationships" xmlns:p="http://schemas.openxmlformats.org/presentationml/2006/main">
  <p:cSld>
    <p:bg>
      <p:bgPr>
        <a:gradFill flip="none" rotWithShape="1">
          <a:gsLst>
            <a:gs pos="58000">
              <a:schemeClr val="accent1">
                <a:lumMod val="5000"/>
                <a:lumOff val="95000"/>
              </a:schemeClr>
            </a:gs>
            <a:gs pos="100000">
              <a:srgbClr val="F9E2DE"/>
            </a:gs>
          </a:gsLst>
          <a:lin ang="13500000" scaled="0"/>
        </a:gradFill>
        <a:effectLst/>
      </p:bgPr>
    </p:bg>
    <p:spTree>
      <p:nvGrpSpPr>
        <p:cNvPr id="1" name=""/>
        <p:cNvGrpSpPr/>
        <p:nvPr/>
      </p:nvGrpSpPr>
      <p:grpSpPr>
        <a:xfrm>
          <a:off x="0" y="0"/>
          <a:ext cx="0" cy="0"/>
          <a:chOff x="0" y="0"/>
          <a:chExt cx="0" cy="0"/>
        </a:xfrm>
      </p:grpSpPr>
      <p:pic>
        <p:nvPicPr>
          <p:cNvPr id="4" name="图片 3" descr="b0b870fd47db8e0c3108f5c7340f20e2"/>
          <p:cNvPicPr>
            <a:picLocks noChangeAspect="1"/>
          </p:cNvPicPr>
          <p:nvPr/>
        </p:nvPicPr>
        <p:blipFill>
          <a:blip r:embed="rId1" cstate="print"/>
          <a:srcRect/>
          <a:stretch>
            <a:fillRect/>
          </a:stretch>
        </p:blipFill>
        <p:spPr>
          <a:xfrm>
            <a:off x="10558780" y="4766310"/>
            <a:ext cx="1633220" cy="2091690"/>
          </a:xfrm>
          <a:prstGeom prst="rect">
            <a:avLst/>
          </a:prstGeom>
        </p:spPr>
      </p:pic>
      <p:pic>
        <p:nvPicPr>
          <p:cNvPr id="6" name="图片 5" descr="b0b870fd47db8e0c3108f5c7340f20e2"/>
          <p:cNvPicPr>
            <a:picLocks noChangeAspect="1"/>
          </p:cNvPicPr>
          <p:nvPr/>
        </p:nvPicPr>
        <p:blipFill>
          <a:blip r:embed="rId1" cstate="print"/>
          <a:srcRect t="63935"/>
          <a:stretch>
            <a:fillRect/>
          </a:stretch>
        </p:blipFill>
        <p:spPr>
          <a:xfrm flipH="1">
            <a:off x="0" y="-5080"/>
            <a:ext cx="1978660" cy="913765"/>
          </a:xfrm>
          <a:prstGeom prst="rect">
            <a:avLst/>
          </a:prstGeom>
        </p:spPr>
      </p:pic>
      <p:sp>
        <p:nvSpPr>
          <p:cNvPr id="8" name="文本框 7"/>
          <p:cNvSpPr txBox="1"/>
          <p:nvPr/>
        </p:nvSpPr>
        <p:spPr>
          <a:xfrm>
            <a:off x="8276774" y="190192"/>
            <a:ext cx="3818890" cy="523220"/>
          </a:xfrm>
          <a:prstGeom prst="rect">
            <a:avLst/>
          </a:prstGeom>
          <a:noFill/>
        </p:spPr>
        <p:txBody>
          <a:bodyPr wrap="square" rtlCol="0">
            <a:spAutoFit/>
          </a:bodyPr>
          <a:lstStyle/>
          <a:p>
            <a:pPr algn="ctr"/>
            <a:r>
              <a:rPr lang="zh-CN" altLang="en-US" sz="2800" dirty="0">
                <a:latin typeface="华文新魏" panose="02010800040101010101" pitchFamily="2" charset="-122"/>
                <a:ea typeface="华文新魏" panose="02010800040101010101" pitchFamily="2" charset="-122"/>
                <a:sym typeface="+mn-ea"/>
              </a:rPr>
              <a:t>壁画动物造型生活化</a:t>
            </a:r>
            <a:endParaRPr lang="zh-CN" altLang="en-US" sz="1200" spc="200" dirty="0">
              <a:ea typeface="方正苏新诗柳楷简体" panose="02000000000000000000" charset="-122"/>
              <a:sym typeface="+mn-ea"/>
            </a:endParaRPr>
          </a:p>
        </p:txBody>
      </p:sp>
      <p:pic>
        <p:nvPicPr>
          <p:cNvPr id="3" name="图片 2"/>
          <p:cNvPicPr>
            <a:picLocks noChangeAspect="1"/>
          </p:cNvPicPr>
          <p:nvPr/>
        </p:nvPicPr>
        <p:blipFill rotWithShape="1">
          <a:blip r:embed="rId2">
            <a:extLst>
              <a:ext uri="{28A0092B-C50C-407E-A947-70E740481C1C}">
                <a14:useLocalDpi xmlns:a14="http://schemas.microsoft.com/office/drawing/2010/main" val="0"/>
              </a:ext>
            </a:extLst>
          </a:blip>
          <a:srcRect l="49125" r="61"/>
          <a:stretch>
            <a:fillRect/>
          </a:stretch>
        </p:blipFill>
        <p:spPr>
          <a:xfrm>
            <a:off x="6316957" y="1248310"/>
            <a:ext cx="5237982" cy="3360974"/>
          </a:xfrm>
          <a:prstGeom prst="rect">
            <a:avLst/>
          </a:prstGeom>
        </p:spPr>
      </p:pic>
      <p:sp>
        <p:nvSpPr>
          <p:cNvPr id="5" name="文本框 4"/>
          <p:cNvSpPr txBox="1"/>
          <p:nvPr/>
        </p:nvSpPr>
        <p:spPr>
          <a:xfrm>
            <a:off x="637061" y="1161336"/>
            <a:ext cx="5399070" cy="4199868"/>
          </a:xfrm>
          <a:prstGeom prst="rect">
            <a:avLst/>
          </a:prstGeom>
          <a:noFill/>
        </p:spPr>
        <p:txBody>
          <a:bodyPr wrap="square" rtlCol="0">
            <a:spAutoFit/>
          </a:bodyPr>
          <a:lstStyle/>
          <a:p>
            <a:pPr>
              <a:lnSpc>
                <a:spcPct val="150000"/>
              </a:lnSpc>
            </a:pPr>
            <a:r>
              <a:rPr lang="zh-CN" altLang="en-US" dirty="0">
                <a:latin typeface="黑体" panose="02010609060101010101" pitchFamily="49" charset="-122"/>
                <a:ea typeface="黑体" panose="02010609060101010101" pitchFamily="49" charset="-122"/>
              </a:rPr>
              <a:t>    恶狗扑人这一场景中绘有四只恶狗分别围绕在人两侧，每只恶狗的动态都有微妙的差异。此时人呈惊恐之状，张开嘴巴似是求救，他左侧的这只恶狗前腿扑在人身上似是要开始撕咬并享受它的美味，右侧两只呈迫不及待之状，后腿都还没站稳己经张开嘴了，后背线条弯曲有力，尾巴也跟着奔跑的速度与力量而有所不同，更像一个艺术符号，极富美感。另一只匆匆赶来的恶狗作疾速奔跑状，身体似是正腾于空中，画工用极富夸张的形式将恶狗扑人的状态描绘得生动传神。</a:t>
            </a:r>
            <a:endParaRPr lang="zh-CN" altLang="en-US" dirty="0"/>
          </a:p>
        </p:txBody>
      </p:sp>
      <p:sp>
        <p:nvSpPr>
          <p:cNvPr id="7" name="文本框 6"/>
          <p:cNvSpPr txBox="1"/>
          <p:nvPr/>
        </p:nvSpPr>
        <p:spPr>
          <a:xfrm>
            <a:off x="9258728" y="4766310"/>
            <a:ext cx="3010328" cy="307777"/>
          </a:xfrm>
          <a:prstGeom prst="rect">
            <a:avLst/>
          </a:prstGeom>
          <a:noFill/>
        </p:spPr>
        <p:txBody>
          <a:bodyPr wrap="square" rtlCol="0">
            <a:spAutoFit/>
          </a:bodyPr>
          <a:lstStyle/>
          <a:p>
            <a:r>
              <a:rPr lang="zh-CN" altLang="en-US" sz="1400" dirty="0">
                <a:latin typeface="黑体" panose="02010609060101010101" pitchFamily="49" charset="-122"/>
                <a:ea typeface="黑体" panose="02010609060101010101" pitchFamily="49" charset="-122"/>
              </a:rPr>
              <a:t>莫高窟</a:t>
            </a:r>
            <a:r>
              <a:rPr lang="en-US" altLang="zh-CN" sz="1400" dirty="0">
                <a:latin typeface="黑体" panose="02010609060101010101" pitchFamily="49" charset="-122"/>
                <a:ea typeface="黑体" panose="02010609060101010101" pitchFamily="49" charset="-122"/>
              </a:rPr>
              <a:t>420</a:t>
            </a:r>
            <a:r>
              <a:rPr lang="zh-CN" altLang="en-US" sz="1400" dirty="0">
                <a:latin typeface="黑体" panose="02010609060101010101" pitchFamily="49" charset="-122"/>
                <a:ea typeface="黑体" panose="02010609060101010101" pitchFamily="49" charset="-122"/>
              </a:rPr>
              <a:t>窟南披火宅</a:t>
            </a:r>
            <a:endParaRPr lang="zh-CN" altLang="en-US" sz="1400" dirty="0">
              <a:latin typeface="黑体" panose="02010609060101010101" pitchFamily="49" charset="-122"/>
              <a:ea typeface="黑体" panose="02010609060101010101" pitchFamily="49" charset="-122"/>
            </a:endParaRPr>
          </a:p>
        </p:txBody>
      </p:sp>
    </p:spTree>
  </p:cSld>
  <p:clrMapOvr>
    <a:masterClrMapping/>
  </p:clrMapOvr>
  <p:transition>
    <p:wedge/>
  </p:transition>
</p:sld>
</file>

<file path=ppt/slides/slide8.xml><?xml version="1.0" encoding="utf-8"?>
<p:sld xmlns:a="http://schemas.openxmlformats.org/drawingml/2006/main" xmlns:r="http://schemas.openxmlformats.org/officeDocument/2006/relationships" xmlns:p="http://schemas.openxmlformats.org/presentationml/2006/main">
  <p:cSld>
    <p:bg>
      <p:bgPr>
        <a:gradFill flip="none" rotWithShape="1">
          <a:gsLst>
            <a:gs pos="58000">
              <a:schemeClr val="accent1">
                <a:lumMod val="5000"/>
                <a:lumOff val="95000"/>
              </a:schemeClr>
            </a:gs>
            <a:gs pos="100000">
              <a:srgbClr val="F9E2DE"/>
            </a:gs>
          </a:gsLst>
          <a:lin ang="13500000" scaled="0"/>
        </a:gradFill>
        <a:effectLst/>
      </p:bgPr>
    </p:bg>
    <p:spTree>
      <p:nvGrpSpPr>
        <p:cNvPr id="1" name=""/>
        <p:cNvGrpSpPr/>
        <p:nvPr/>
      </p:nvGrpSpPr>
      <p:grpSpPr>
        <a:xfrm>
          <a:off x="0" y="0"/>
          <a:ext cx="0" cy="0"/>
          <a:chOff x="0" y="0"/>
          <a:chExt cx="0" cy="0"/>
        </a:xfrm>
      </p:grpSpPr>
      <p:pic>
        <p:nvPicPr>
          <p:cNvPr id="4" name="图片 3" descr="b0b870fd47db8e0c3108f5c7340f20e2"/>
          <p:cNvPicPr>
            <a:picLocks noChangeAspect="1"/>
          </p:cNvPicPr>
          <p:nvPr/>
        </p:nvPicPr>
        <p:blipFill>
          <a:blip r:embed="rId1" cstate="print"/>
          <a:srcRect/>
          <a:stretch>
            <a:fillRect/>
          </a:stretch>
        </p:blipFill>
        <p:spPr>
          <a:xfrm>
            <a:off x="10561320" y="4771390"/>
            <a:ext cx="1633220" cy="2091690"/>
          </a:xfrm>
          <a:prstGeom prst="rect">
            <a:avLst/>
          </a:prstGeom>
        </p:spPr>
      </p:pic>
      <p:pic>
        <p:nvPicPr>
          <p:cNvPr id="6" name="图片 5" descr="b0b870fd47db8e0c3108f5c7340f20e2"/>
          <p:cNvPicPr>
            <a:picLocks noChangeAspect="1"/>
          </p:cNvPicPr>
          <p:nvPr/>
        </p:nvPicPr>
        <p:blipFill>
          <a:blip r:embed="rId1" cstate="print"/>
          <a:srcRect t="63935"/>
          <a:stretch>
            <a:fillRect/>
          </a:stretch>
        </p:blipFill>
        <p:spPr>
          <a:xfrm flipH="1">
            <a:off x="0" y="-5080"/>
            <a:ext cx="1978660" cy="913765"/>
          </a:xfrm>
          <a:prstGeom prst="rect">
            <a:avLst/>
          </a:prstGeom>
        </p:spPr>
      </p:pic>
      <p:sp>
        <p:nvSpPr>
          <p:cNvPr id="8" name="文本框 7"/>
          <p:cNvSpPr txBox="1"/>
          <p:nvPr/>
        </p:nvSpPr>
        <p:spPr>
          <a:xfrm>
            <a:off x="8276774" y="190192"/>
            <a:ext cx="3818890" cy="523220"/>
          </a:xfrm>
          <a:prstGeom prst="rect">
            <a:avLst/>
          </a:prstGeom>
          <a:noFill/>
        </p:spPr>
        <p:txBody>
          <a:bodyPr wrap="square" rtlCol="0">
            <a:spAutoFit/>
          </a:bodyPr>
          <a:lstStyle/>
          <a:p>
            <a:pPr algn="ctr"/>
            <a:r>
              <a:rPr lang="zh-CN" altLang="en-US" sz="2800" dirty="0">
                <a:latin typeface="华文新魏" panose="02010800040101010101" pitchFamily="2" charset="-122"/>
                <a:ea typeface="华文新魏" panose="02010800040101010101" pitchFamily="2" charset="-122"/>
                <a:sym typeface="+mn-ea"/>
              </a:rPr>
              <a:t>壁画动物造型生活化</a:t>
            </a:r>
            <a:endParaRPr lang="zh-CN" altLang="en-US" sz="1200" spc="200" dirty="0">
              <a:ea typeface="方正苏新诗柳楷简体" panose="02000000000000000000" charset="-122"/>
              <a:sym typeface="+mn-ea"/>
            </a:endParaRPr>
          </a:p>
        </p:txBody>
      </p:sp>
      <p:pic>
        <p:nvPicPr>
          <p:cNvPr id="3" name="图片 2"/>
          <p:cNvPicPr>
            <a:picLocks noChangeAspect="1"/>
          </p:cNvPicPr>
          <p:nvPr/>
        </p:nvPicPr>
        <p:blipFill rotWithShape="1">
          <a:blip r:embed="rId2">
            <a:extLst>
              <a:ext uri="{28A0092B-C50C-407E-A947-70E740481C1C}">
                <a14:useLocalDpi xmlns:a14="http://schemas.microsoft.com/office/drawing/2010/main" val="0"/>
              </a:ext>
            </a:extLst>
          </a:blip>
          <a:srcRect r="51154"/>
          <a:stretch>
            <a:fillRect/>
          </a:stretch>
        </p:blipFill>
        <p:spPr>
          <a:xfrm>
            <a:off x="810539" y="1441237"/>
            <a:ext cx="5189024" cy="3463718"/>
          </a:xfrm>
          <a:prstGeom prst="rect">
            <a:avLst/>
          </a:prstGeom>
        </p:spPr>
      </p:pic>
      <p:sp>
        <p:nvSpPr>
          <p:cNvPr id="5" name="文本框 4"/>
          <p:cNvSpPr txBox="1"/>
          <p:nvPr/>
        </p:nvSpPr>
        <p:spPr>
          <a:xfrm>
            <a:off x="6482992" y="1121939"/>
            <a:ext cx="4818581" cy="4939814"/>
          </a:xfrm>
          <a:prstGeom prst="rect">
            <a:avLst/>
          </a:prstGeom>
          <a:noFill/>
        </p:spPr>
        <p:txBody>
          <a:bodyPr wrap="square" rtlCol="0">
            <a:spAutoFit/>
          </a:bodyPr>
          <a:lstStyle/>
          <a:p>
            <a:pPr>
              <a:lnSpc>
                <a:spcPct val="150000"/>
              </a:lnSpc>
            </a:pPr>
            <a:r>
              <a:rPr lang="zh-CN" altLang="en-US" dirty="0">
                <a:latin typeface="黑体" panose="02010609060101010101" pitchFamily="49" charset="-122"/>
                <a:ea typeface="黑体" panose="02010609060101010101" pitchFamily="49" charset="-122"/>
              </a:rPr>
              <a:t>另一幅狐狼吃干尸的场景，比恶狗扑人更高一层次，营造出一种恐怖恶心的画面氛围。画面己数不清有几头狼，但干尸四肢被分解之状使看画的人不由栗，仿佛能闻到传来的一股股恶臭。撕咬下肢的这只狐狼形象夸张，画工刻意将其身体拉长，来突出表现狐狼的贪欲，也借以表现三界的贪婪与无休止的欲望。这两个场景都运用了夸张、会意的艺术手法来表现佛经中的旨意，画工也正是把对生活真实场景中的观察进行艺术的提炼与概括，表现得极富戏剧性。</a:t>
            </a:r>
            <a:endParaRPr lang="zh-CN" altLang="en-US" sz="1600" dirty="0">
              <a:latin typeface="黑体" panose="02010609060101010101" pitchFamily="49" charset="-122"/>
              <a:ea typeface="黑体" panose="02010609060101010101" pitchFamily="49" charset="-122"/>
            </a:endParaRPr>
          </a:p>
          <a:p>
            <a:endParaRPr lang="zh-CN" altLang="en-US" dirty="0"/>
          </a:p>
        </p:txBody>
      </p:sp>
      <p:sp>
        <p:nvSpPr>
          <p:cNvPr id="7" name="文本框 6"/>
          <p:cNvSpPr txBox="1"/>
          <p:nvPr/>
        </p:nvSpPr>
        <p:spPr>
          <a:xfrm>
            <a:off x="989330" y="5059124"/>
            <a:ext cx="3010328" cy="307777"/>
          </a:xfrm>
          <a:prstGeom prst="rect">
            <a:avLst/>
          </a:prstGeom>
          <a:noFill/>
        </p:spPr>
        <p:txBody>
          <a:bodyPr wrap="square" rtlCol="0">
            <a:spAutoFit/>
          </a:bodyPr>
          <a:lstStyle/>
          <a:p>
            <a:r>
              <a:rPr lang="zh-CN" altLang="en-US" sz="1400" dirty="0">
                <a:latin typeface="黑体" panose="02010609060101010101" pitchFamily="49" charset="-122"/>
                <a:ea typeface="黑体" panose="02010609060101010101" pitchFamily="49" charset="-122"/>
              </a:rPr>
              <a:t>莫高窟</a:t>
            </a:r>
            <a:r>
              <a:rPr lang="en-US" altLang="zh-CN" sz="1400" dirty="0">
                <a:latin typeface="黑体" panose="02010609060101010101" pitchFamily="49" charset="-122"/>
                <a:ea typeface="黑体" panose="02010609060101010101" pitchFamily="49" charset="-122"/>
              </a:rPr>
              <a:t>420</a:t>
            </a:r>
            <a:r>
              <a:rPr lang="zh-CN" altLang="en-US" sz="1400" dirty="0">
                <a:latin typeface="黑体" panose="02010609060101010101" pitchFamily="49" charset="-122"/>
                <a:ea typeface="黑体" panose="02010609060101010101" pitchFamily="49" charset="-122"/>
              </a:rPr>
              <a:t>窟南披火宅</a:t>
            </a:r>
            <a:endParaRPr lang="zh-CN" altLang="en-US" sz="1400" dirty="0">
              <a:latin typeface="黑体" panose="02010609060101010101" pitchFamily="49" charset="-122"/>
              <a:ea typeface="黑体" panose="02010609060101010101" pitchFamily="49" charset="-122"/>
            </a:endParaRPr>
          </a:p>
        </p:txBody>
      </p:sp>
    </p:spTree>
  </p:cSld>
  <p:clrMapOvr>
    <a:masterClrMapping/>
  </p:clrMapOvr>
  <p:transition>
    <p:wedge/>
  </p:transition>
</p:sld>
</file>

<file path=ppt/slides/slide9.xml><?xml version="1.0" encoding="utf-8"?>
<p:sld xmlns:a="http://schemas.openxmlformats.org/drawingml/2006/main" xmlns:r="http://schemas.openxmlformats.org/officeDocument/2006/relationships" xmlns:p="http://schemas.openxmlformats.org/presentationml/2006/main">
  <p:cSld>
    <p:bg>
      <p:bgPr>
        <a:gradFill flip="none" rotWithShape="1">
          <a:gsLst>
            <a:gs pos="58000">
              <a:schemeClr val="accent1">
                <a:lumMod val="5000"/>
                <a:lumOff val="95000"/>
              </a:schemeClr>
            </a:gs>
            <a:gs pos="100000">
              <a:srgbClr val="F9E2DE"/>
            </a:gs>
          </a:gsLst>
          <a:lin ang="13500000" scaled="0"/>
        </a:gradFill>
        <a:effectLst/>
      </p:bgPr>
    </p:bg>
    <p:spTree>
      <p:nvGrpSpPr>
        <p:cNvPr id="1" name=""/>
        <p:cNvGrpSpPr/>
        <p:nvPr/>
      </p:nvGrpSpPr>
      <p:grpSpPr>
        <a:xfrm>
          <a:off x="0" y="0"/>
          <a:ext cx="0" cy="0"/>
          <a:chOff x="0" y="0"/>
          <a:chExt cx="0" cy="0"/>
        </a:xfrm>
      </p:grpSpPr>
      <p:pic>
        <p:nvPicPr>
          <p:cNvPr id="5" name="图片 4" descr="5894736324b40f3eec30fa7c5c7e1cca"/>
          <p:cNvPicPr>
            <a:picLocks noChangeAspect="1"/>
          </p:cNvPicPr>
          <p:nvPr/>
        </p:nvPicPr>
        <p:blipFill>
          <a:blip r:embed="rId1" cstate="print"/>
          <a:stretch>
            <a:fillRect/>
          </a:stretch>
        </p:blipFill>
        <p:spPr>
          <a:xfrm flipH="1">
            <a:off x="-17780" y="635"/>
            <a:ext cx="4076700" cy="5107305"/>
          </a:xfrm>
          <a:prstGeom prst="rect">
            <a:avLst/>
          </a:prstGeom>
        </p:spPr>
      </p:pic>
      <p:sp>
        <p:nvSpPr>
          <p:cNvPr id="7" name="文本框 6"/>
          <p:cNvSpPr txBox="1"/>
          <p:nvPr/>
        </p:nvSpPr>
        <p:spPr>
          <a:xfrm>
            <a:off x="7612380" y="1965325"/>
            <a:ext cx="1264920" cy="701040"/>
          </a:xfrm>
          <a:prstGeom prst="rect">
            <a:avLst/>
          </a:prstGeom>
          <a:noFill/>
        </p:spPr>
        <p:txBody>
          <a:bodyPr wrap="square" rtlCol="0">
            <a:spAutoFit/>
          </a:bodyPr>
          <a:lstStyle/>
          <a:p>
            <a:pPr algn="ctr"/>
            <a:r>
              <a:rPr lang="zh-CN" altLang="en-US" sz="4000">
                <a:latin typeface="仿宋" panose="02010609060101010101" charset="-122"/>
                <a:ea typeface="仿宋" panose="02010609060101010101" charset="-122"/>
                <a:sym typeface="+mn-ea"/>
              </a:rPr>
              <a:t>【</a:t>
            </a:r>
            <a:r>
              <a:rPr lang="zh-CN" altLang="en-US" sz="4000">
                <a:latin typeface="汉仪南宫体简" panose="02010609000101010101" charset="-122"/>
                <a:ea typeface="汉仪南宫体简" panose="02010609000101010101" charset="-122"/>
                <a:sym typeface="+mn-ea"/>
              </a:rPr>
              <a:t>叁</a:t>
            </a:r>
            <a:r>
              <a:rPr lang="zh-CN" altLang="en-US" sz="4000">
                <a:latin typeface="仿宋" panose="02010609060101010101" charset="-122"/>
                <a:ea typeface="仿宋" panose="02010609060101010101" charset="-122"/>
              </a:rPr>
              <a:t>】</a:t>
            </a:r>
            <a:endParaRPr lang="zh-CN" altLang="en-US" sz="4000">
              <a:latin typeface="仿宋" panose="02010609060101010101" charset="-122"/>
              <a:ea typeface="仿宋" panose="02010609060101010101" charset="-122"/>
            </a:endParaRPr>
          </a:p>
        </p:txBody>
      </p:sp>
      <p:sp>
        <p:nvSpPr>
          <p:cNvPr id="14" name="文本框 13"/>
          <p:cNvSpPr txBox="1"/>
          <p:nvPr/>
        </p:nvSpPr>
        <p:spPr>
          <a:xfrm>
            <a:off x="6335395" y="2841625"/>
            <a:ext cx="3818890" cy="523220"/>
          </a:xfrm>
          <a:prstGeom prst="rect">
            <a:avLst/>
          </a:prstGeom>
          <a:noFill/>
        </p:spPr>
        <p:txBody>
          <a:bodyPr wrap="square" rtlCol="0">
            <a:spAutoFit/>
          </a:bodyPr>
          <a:lstStyle/>
          <a:p>
            <a:pPr algn="ctr"/>
            <a:r>
              <a:rPr lang="zh-CN" altLang="en-US" sz="2800" dirty="0">
                <a:latin typeface="华文新魏" panose="02010800040101010101" pitchFamily="2" charset="-122"/>
                <a:ea typeface="华文新魏" panose="02010800040101010101" pitchFamily="2" charset="-122"/>
                <a:sym typeface="+mn-ea"/>
              </a:rPr>
              <a:t>生活场景细节真实化</a:t>
            </a:r>
            <a:endParaRPr lang="zh-CN" altLang="en-US" sz="1200" spc="200" dirty="0">
              <a:ea typeface="方正苏新诗柳楷简体" panose="02000000000000000000" charset="-122"/>
              <a:sym typeface="+mn-ea"/>
            </a:endParaRPr>
          </a:p>
        </p:txBody>
      </p:sp>
      <p:sp>
        <p:nvSpPr>
          <p:cNvPr id="2" name="任意多边形 1"/>
          <p:cNvSpPr/>
          <p:nvPr/>
        </p:nvSpPr>
        <p:spPr>
          <a:xfrm>
            <a:off x="6044565" y="3682365"/>
            <a:ext cx="4491355" cy="0"/>
          </a:xfrm>
          <a:custGeom>
            <a:avLst/>
            <a:gdLst>
              <a:gd name="connisteX0" fmla="*/ 0 w 4491355"/>
              <a:gd name="connsiteY0" fmla="*/ 0 h 0"/>
              <a:gd name="connisteX1" fmla="*/ 4491355 w 4491355"/>
              <a:gd name="connsiteY1" fmla="*/ 0 h 0"/>
            </a:gdLst>
            <a:ahLst/>
            <a:cxnLst>
              <a:cxn ang="0">
                <a:pos x="connisteX0" y="connsiteY0"/>
              </a:cxn>
              <a:cxn ang="0">
                <a:pos x="connisteX1" y="connsiteY1"/>
              </a:cxn>
            </a:cxnLst>
            <a:rect l="l" t="t" r="r" b="b"/>
            <a:pathLst>
              <a:path w="4491355">
                <a:moveTo>
                  <a:pt x="0" y="0"/>
                </a:moveTo>
                <a:lnTo>
                  <a:pt x="4491355" y="0"/>
                </a:lnTo>
              </a:path>
            </a:pathLst>
          </a:custGeom>
          <a:noFill/>
          <a:ln w="31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p:pull dir="u"/>
  </p:transition>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2439</Words>
  <Application>WPS 演示</Application>
  <PresentationFormat>宽屏</PresentationFormat>
  <Paragraphs>138</Paragraphs>
  <Slides>22</Slides>
  <Notes>2</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22</vt:i4>
      </vt:variant>
    </vt:vector>
  </HeadingPairs>
  <TitlesOfParts>
    <vt:vector size="36" baseType="lpstr">
      <vt:lpstr>Arial</vt:lpstr>
      <vt:lpstr>宋体</vt:lpstr>
      <vt:lpstr>Wingdings</vt:lpstr>
      <vt:lpstr>新蒂文征明简繁</vt:lpstr>
      <vt:lpstr>汉仪南宫体简</vt:lpstr>
      <vt:lpstr>黑体</vt:lpstr>
      <vt:lpstr>仿宋</vt:lpstr>
      <vt:lpstr>华文新魏</vt:lpstr>
      <vt:lpstr>方正苏新诗柳楷简体</vt:lpstr>
      <vt:lpstr>微软雅黑</vt:lpstr>
      <vt:lpstr>Arial Unicode MS</vt:lpstr>
      <vt:lpstr>Calibri Light</vt:lpstr>
      <vt:lpstr>Calibri</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Administrator</dc:creator>
  <cp:lastModifiedBy>罹魂梦蝶</cp:lastModifiedBy>
  <cp:revision>45</cp:revision>
  <dcterms:created xsi:type="dcterms:W3CDTF">2015-05-05T08:02:00Z</dcterms:created>
  <dcterms:modified xsi:type="dcterms:W3CDTF">2022-05-27T11:19:34Z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2052-11.1.0.11372</vt:lpwstr>
  </property>
  <property fmtid="{D5CDD505-2E9C-101B-9397-08002B2CF9AE}" pid="3" name="ICV">
    <vt:lpwstr>2DF9F14D94FA41FA996B40423DE60159</vt:lpwstr>
  </property>
</Properties>
</file>